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4"/>
  </p:notesMasterIdLst>
  <p:sldIdLst>
    <p:sldId id="276" r:id="rId2"/>
    <p:sldId id="277" r:id="rId3"/>
    <p:sldId id="258" r:id="rId4"/>
    <p:sldId id="316" r:id="rId5"/>
    <p:sldId id="364" r:id="rId6"/>
    <p:sldId id="340" r:id="rId7"/>
    <p:sldId id="544" r:id="rId8"/>
    <p:sldId id="545" r:id="rId9"/>
    <p:sldId id="547" r:id="rId10"/>
    <p:sldId id="548" r:id="rId11"/>
    <p:sldId id="549" r:id="rId12"/>
    <p:sldId id="550" r:id="rId13"/>
    <p:sldId id="342" r:id="rId14"/>
    <p:sldId id="478" r:id="rId15"/>
    <p:sldId id="476" r:id="rId16"/>
    <p:sldId id="477" r:id="rId17"/>
    <p:sldId id="422" r:id="rId18"/>
    <p:sldId id="459" r:id="rId19"/>
    <p:sldId id="423" r:id="rId20"/>
    <p:sldId id="460" r:id="rId21"/>
    <p:sldId id="462" r:id="rId22"/>
    <p:sldId id="463" r:id="rId23"/>
    <p:sldId id="424" r:id="rId24"/>
    <p:sldId id="461" r:id="rId25"/>
    <p:sldId id="426" r:id="rId26"/>
    <p:sldId id="464" r:id="rId27"/>
    <p:sldId id="360" r:id="rId28"/>
    <p:sldId id="467" r:id="rId29"/>
    <p:sldId id="469" r:id="rId30"/>
    <p:sldId id="470" r:id="rId31"/>
    <p:sldId id="473" r:id="rId32"/>
    <p:sldId id="475" r:id="rId33"/>
    <p:sldId id="343" r:id="rId34"/>
    <p:sldId id="481" r:id="rId35"/>
    <p:sldId id="427" r:id="rId36"/>
    <p:sldId id="472" r:id="rId37"/>
    <p:sldId id="480" r:id="rId38"/>
    <p:sldId id="428" r:id="rId39"/>
    <p:sldId id="479" r:id="rId40"/>
    <p:sldId id="344" r:id="rId41"/>
    <p:sldId id="345" r:id="rId42"/>
    <p:sldId id="483" r:id="rId43"/>
    <p:sldId id="429" r:id="rId44"/>
    <p:sldId id="484" r:id="rId45"/>
    <p:sldId id="430" r:id="rId46"/>
    <p:sldId id="485" r:id="rId47"/>
    <p:sldId id="431" r:id="rId48"/>
    <p:sldId id="486" r:id="rId49"/>
    <p:sldId id="432" r:id="rId50"/>
    <p:sldId id="487" r:id="rId51"/>
    <p:sldId id="433" r:id="rId52"/>
    <p:sldId id="488" r:id="rId53"/>
    <p:sldId id="434" r:id="rId54"/>
    <p:sldId id="489" r:id="rId55"/>
    <p:sldId id="435" r:id="rId56"/>
    <p:sldId id="490" r:id="rId57"/>
    <p:sldId id="436" r:id="rId58"/>
    <p:sldId id="492" r:id="rId59"/>
    <p:sldId id="493" r:id="rId60"/>
    <p:sldId id="491" r:id="rId61"/>
    <p:sldId id="494" r:id="rId62"/>
    <p:sldId id="437" r:id="rId63"/>
    <p:sldId id="495" r:id="rId64"/>
    <p:sldId id="496" r:id="rId65"/>
    <p:sldId id="497" r:id="rId66"/>
    <p:sldId id="551" r:id="rId67"/>
    <p:sldId id="552" r:id="rId68"/>
    <p:sldId id="349" r:id="rId69"/>
    <p:sldId id="502" r:id="rId70"/>
    <p:sldId id="504" r:id="rId71"/>
    <p:sldId id="512" r:id="rId72"/>
    <p:sldId id="438" r:id="rId73"/>
    <p:sldId id="498" r:id="rId74"/>
    <p:sldId id="439" r:id="rId75"/>
    <p:sldId id="500" r:id="rId76"/>
    <p:sldId id="499" r:id="rId77"/>
    <p:sldId id="501" r:id="rId78"/>
    <p:sldId id="442" r:id="rId79"/>
    <p:sldId id="503" r:id="rId80"/>
    <p:sldId id="448" r:id="rId81"/>
    <p:sldId id="505" r:id="rId82"/>
    <p:sldId id="445" r:id="rId83"/>
    <p:sldId id="506" r:id="rId84"/>
    <p:sldId id="446" r:id="rId85"/>
    <p:sldId id="507" r:id="rId86"/>
    <p:sldId id="447" r:id="rId87"/>
    <p:sldId id="508" r:id="rId88"/>
    <p:sldId id="509" r:id="rId89"/>
    <p:sldId id="510" r:id="rId90"/>
    <p:sldId id="449" r:id="rId91"/>
    <p:sldId id="513" r:id="rId92"/>
    <p:sldId id="553" r:id="rId93"/>
    <p:sldId id="351" r:id="rId94"/>
    <p:sldId id="521" r:id="rId95"/>
    <p:sldId id="522" r:id="rId96"/>
    <p:sldId id="450" r:id="rId97"/>
    <p:sldId id="514" r:id="rId98"/>
    <p:sldId id="451" r:id="rId99"/>
    <p:sldId id="516" r:id="rId100"/>
    <p:sldId id="452" r:id="rId101"/>
    <p:sldId id="517" r:id="rId102"/>
    <p:sldId id="518" r:id="rId103"/>
    <p:sldId id="519" r:id="rId104"/>
    <p:sldId id="524" r:id="rId105"/>
    <p:sldId id="526" r:id="rId106"/>
    <p:sldId id="525" r:id="rId107"/>
    <p:sldId id="527" r:id="rId108"/>
    <p:sldId id="352" r:id="rId109"/>
    <p:sldId id="554" r:id="rId110"/>
    <p:sldId id="528" r:id="rId111"/>
    <p:sldId id="531" r:id="rId112"/>
    <p:sldId id="454" r:id="rId113"/>
    <p:sldId id="515" r:id="rId114"/>
    <p:sldId id="455" r:id="rId115"/>
    <p:sldId id="535" r:id="rId116"/>
    <p:sldId id="456" r:id="rId117"/>
    <p:sldId id="540" r:id="rId118"/>
    <p:sldId id="458" r:id="rId119"/>
    <p:sldId id="543" r:id="rId120"/>
    <p:sldId id="533" r:id="rId121"/>
    <p:sldId id="542" r:id="rId122"/>
    <p:sldId id="529" r:id="rId123"/>
    <p:sldId id="530" r:id="rId124"/>
    <p:sldId id="353" r:id="rId125"/>
    <p:sldId id="375" r:id="rId126"/>
    <p:sldId id="376" r:id="rId127"/>
    <p:sldId id="555" r:id="rId128"/>
    <p:sldId id="419" r:id="rId129"/>
    <p:sldId id="377" r:id="rId130"/>
    <p:sldId id="378" r:id="rId131"/>
    <p:sldId id="421" r:id="rId132"/>
    <p:sldId id="382" r:id="rId133"/>
    <p:sldId id="379" r:id="rId134"/>
    <p:sldId id="380" r:id="rId135"/>
    <p:sldId id="381" r:id="rId136"/>
    <p:sldId id="390" r:id="rId137"/>
    <p:sldId id="391" r:id="rId138"/>
    <p:sldId id="388" r:id="rId139"/>
    <p:sldId id="420" r:id="rId140"/>
    <p:sldId id="354" r:id="rId141"/>
    <p:sldId id="355" r:id="rId142"/>
    <p:sldId id="356" r:id="rId14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09" autoAdjust="0"/>
    <p:restoredTop sz="69061" autoAdjust="0"/>
  </p:normalViewPr>
  <p:slideViewPr>
    <p:cSldViewPr snapToGrid="0" snapToObjects="1">
      <p:cViewPr>
        <p:scale>
          <a:sx n="66" d="100"/>
          <a:sy n="66" d="100"/>
        </p:scale>
        <p:origin x="-276" y="-288"/>
      </p:cViewPr>
      <p:guideLst>
        <p:guide orient="horz" pos="2160"/>
        <p:guide pos="2880"/>
      </p:guideLst>
    </p:cSldViewPr>
  </p:slideViewPr>
  <p:notesTextViewPr>
    <p:cViewPr>
      <p:scale>
        <a:sx n="75" d="100"/>
        <a:sy n="7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30BE721-189A-48AD-95F6-070AC1861B55}" type="datetimeFigureOut">
              <a:rPr lang="en-US"/>
              <a:pPr>
                <a:defRPr/>
              </a:pPr>
              <a:t>11/9/2017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088F57B-6717-4775-B66F-4AFB743CA85B}" type="slidenum">
              <a:rPr lang="en-US"/>
              <a:pPr>
                <a:defRPr/>
              </a:pPr>
              <a:t>‹#›</a:t>
            </a:fld>
            <a:endParaRPr lang="en-US"/>
          </a:p>
        </p:txBody>
      </p:sp>
    </p:spTree>
    <p:extLst>
      <p:ext uri="{BB962C8B-B14F-4D97-AF65-F5344CB8AC3E}">
        <p14:creationId xmlns:p14="http://schemas.microsoft.com/office/powerpoint/2010/main" val="384270473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3" Type="http://schemas.openxmlformats.org/officeDocument/2006/relationships/hyperlink" Target="https://www.epoolice.eu/" TargetMode="External"/><Relationship Id="rId2" Type="http://schemas.openxmlformats.org/officeDocument/2006/relationships/slide" Target="../slides/slide130.xml"/><Relationship Id="rId1" Type="http://schemas.openxmlformats.org/officeDocument/2006/relationships/notesMaster" Target="../notesMasters/notesMaster1.xml"/><Relationship Id="rId4" Type="http://schemas.openxmlformats.org/officeDocument/2006/relationships/hyperlink" Target="http://mandola-project.eu/publications/"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3" Type="http://schemas.openxmlformats.org/officeDocument/2006/relationships/hyperlink" Target="http://curia.europa.eu/juris/liste.jsf?language=en&amp;num=F-46/09" TargetMode="External"/><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mk" dirty="0"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52813447-856A-4230-9037-F2C08599E653}" type="slidenum">
              <a:rPr>
                <a:cs typeface="Arial" charset="0"/>
              </a:rPr>
              <a:pPr fontAlgn="base">
                <a:spcBef>
                  <a:spcPct val="0"/>
                </a:spcBef>
                <a:spcAft>
                  <a:spcPct val="0"/>
                </a:spcAft>
                <a:defRPr/>
              </a:pPr>
              <a:t>1</a:t>
            </a:fld>
            <a:endParaRPr lang="mk" dirty="0">
              <a:cs typeface="Arial" charset="0"/>
            </a:endParaRPr>
          </a:p>
        </p:txBody>
      </p:sp>
    </p:spTree>
    <p:extLst>
      <p:ext uri="{BB962C8B-B14F-4D97-AF65-F5344CB8AC3E}">
        <p14:creationId xmlns:p14="http://schemas.microsoft.com/office/powerpoint/2010/main" val="2814576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b="0" i="0" u="none"/>
              <a:t>Инструкторот треба да го објасни терминот „содржински податоци“. За инструкторот може да биде корисно да се фокусира на примери на податоци за содржини за да учесниците можат да го разберат нивниот обем. Важно е инструкторот да нагласи дека содржинските податоци се најмногу чувствителни во однос на приватноста бидејќи тоа не се анонимни податоци и содржат реална содржина на комуникацијата и/или пораки или информации што се пренесуваат. Оваа дефиниција е релевантна за процедуралните овластувања за пресретнување на содржинските податоци.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11</a:t>
            </a:fld>
            <a:endParaRPr lang="mk"/>
          </a:p>
        </p:txBody>
      </p:sp>
    </p:spTree>
    <p:extLst>
      <p:ext uri="{BB962C8B-B14F-4D97-AF65-F5344CB8AC3E}">
        <p14:creationId xmlns:p14="http://schemas.microsoft.com/office/powerpoint/2010/main" val="306378247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dirty="0"/>
              <a:t>Овој член не наметнува обврска на провајдерите на услугите да развиваат неопходни технички способности за да овозможат спроведување на собирањето на податоците за сообраќајот во реално време. Тие може да бидат обврзани да го работат само она што одговара на нивните технички капацитети, без оглед дали таквите технички капацитети се користени во време на налогот</a:t>
            </a:r>
            <a:r>
              <a:rPr lang="mk" b="0" i="0" u="none" dirty="0" smtClean="0"/>
              <a:t>.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101</a:t>
            </a:fld>
            <a:endParaRPr lang="mk"/>
          </a:p>
        </p:txBody>
      </p:sp>
    </p:spTree>
    <p:extLst>
      <p:ext uri="{BB962C8B-B14F-4D97-AF65-F5344CB8AC3E}">
        <p14:creationId xmlns:p14="http://schemas.microsoft.com/office/powerpoint/2010/main" val="28552342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20,</a:t>
            </a:r>
            <a:r>
              <a:rPr lang="mk" b="0" i="0" u="none">
                <a:solidFill>
                  <a:srgbClr val="FF0000"/>
                </a:solidFill>
              </a:rPr>
              <a:t>став 1. Објаснување на овој елемент е дадено на следниот слајд.</a:t>
            </a:r>
            <a:endParaRPr lang="mk" dirty="0" smtClean="0"/>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94880789-4BB1-4EBC-9F85-1D887610F494}" type="slidenum">
              <a:rPr>
                <a:cs typeface="Arial" charset="0"/>
              </a:rPr>
              <a:pPr fontAlgn="base">
                <a:spcBef>
                  <a:spcPct val="0"/>
                </a:spcBef>
                <a:spcAft>
                  <a:spcPct val="0"/>
                </a:spcAft>
                <a:defRPr/>
              </a:pPr>
              <a:t>102</a:t>
            </a:fld>
            <a:endParaRPr lang="mk">
              <a:cs typeface="Arial" charset="0"/>
            </a:endParaRPr>
          </a:p>
        </p:txBody>
      </p:sp>
    </p:spTree>
    <p:extLst>
      <p:ext uri="{BB962C8B-B14F-4D97-AF65-F5344CB8AC3E}">
        <p14:creationId xmlns:p14="http://schemas.microsoft.com/office/powerpoint/2010/main" val="2173859042"/>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Со оглед на прашањата на приватноста поврзани со собирање на податоците од сообраќајот во реално време, се бара секое коростење на овластувањата според овој член да бидат поврзани со дефинирани комуникации а не на надлежните органи да им се дадат овластувања за генерален или неселективен надзор.</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103</a:t>
            </a:fld>
            <a:endParaRPr lang="mk"/>
          </a:p>
        </p:txBody>
      </p:sp>
    </p:spTree>
    <p:extLst>
      <p:ext uri="{BB962C8B-B14F-4D97-AF65-F5344CB8AC3E}">
        <p14:creationId xmlns:p14="http://schemas.microsoft.com/office/powerpoint/2010/main" val="319548927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20,</a:t>
            </a:r>
            <a:r>
              <a:rPr lang="mk" b="0" i="0" u="none">
                <a:solidFill>
                  <a:srgbClr val="FF0000"/>
                </a:solidFill>
              </a:rPr>
              <a:t>став 2. Објаснување на овој елемент е дадено на следниот слајд.</a:t>
            </a:r>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104</a:t>
            </a:fld>
            <a:endParaRPr lang="mk"/>
          </a:p>
        </p:txBody>
      </p:sp>
    </p:spTree>
    <p:extLst>
      <p:ext uri="{BB962C8B-B14F-4D97-AF65-F5344CB8AC3E}">
        <p14:creationId xmlns:p14="http://schemas.microsoft.com/office/powerpoint/2010/main" val="139438372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105</a:t>
            </a:fld>
            <a:endParaRPr lang="mk"/>
          </a:p>
        </p:txBody>
      </p:sp>
    </p:spTree>
    <p:extLst>
      <p:ext uri="{BB962C8B-B14F-4D97-AF65-F5344CB8AC3E}">
        <p14:creationId xmlns:p14="http://schemas.microsoft.com/office/powerpoint/2010/main" val="409977142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20,</a:t>
            </a:r>
            <a:r>
              <a:rPr lang="mk" b="0" i="0" u="none">
                <a:solidFill>
                  <a:srgbClr val="FF0000"/>
                </a:solidFill>
              </a:rPr>
              <a:t>став 3. Објаснување на овој елемент е дадено на следниот слајд.</a:t>
            </a:r>
            <a:endParaRPr lang="mk" dirty="0" smtClean="0"/>
          </a:p>
          <a:p>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106</a:t>
            </a:fld>
            <a:endParaRPr lang="mk"/>
          </a:p>
        </p:txBody>
      </p:sp>
    </p:spTree>
    <p:extLst>
      <p:ext uri="{BB962C8B-B14F-4D97-AF65-F5344CB8AC3E}">
        <p14:creationId xmlns:p14="http://schemas.microsoft.com/office/powerpoint/2010/main" val="3164104753"/>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Од клучна важност е преземањето на собирањето на податоците од сообраќајот во реално време да се чува во тајност, или мерката може да биде осуетена. </a:t>
            </a:r>
            <a:endParaRPr lang="mk" dirty="0" smtClean="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107</a:t>
            </a:fld>
            <a:endParaRPr lang="mk"/>
          </a:p>
        </p:txBody>
      </p:sp>
    </p:spTree>
    <p:extLst>
      <p:ext uri="{BB962C8B-B14F-4D97-AF65-F5344CB8AC3E}">
        <p14:creationId xmlns:p14="http://schemas.microsoft.com/office/powerpoint/2010/main" val="2700487517"/>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10000"/>
          </a:bodyPr>
          <a:lstStyle/>
          <a:p>
            <a:pPr algn="l" rtl="0" eaLnBrk="1" hangingPunct="1">
              <a:spcBef>
                <a:spcPct val="0"/>
              </a:spcBef>
            </a:pPr>
            <a:r>
              <a:rPr lang="mk" b="0" i="0" u="none" dirty="0"/>
              <a:t>И последно, но не најмалку важно, членот 21 го опишува пресретнувањето на податоците на содржини. </a:t>
            </a:r>
          </a:p>
          <a:p>
            <a:pPr algn="l" rtl="0" eaLnBrk="1" hangingPunct="1">
              <a:spcBef>
                <a:spcPct val="0"/>
              </a:spcBef>
            </a:pPr>
            <a:r>
              <a:rPr lang="mk" b="0" i="0" u="none" dirty="0"/>
              <a:t>Покрај податците од сообраќајот, органите за спроведување закон можеби ќе треба да ја знаат и стварната содржина на комуникацијата меѓу осомничените за кривично дело. Некои држави веќе имаат одредби за пресретнување на телефонски разговори, но не сите од нив дозволуваат на органите конкретно да пресретнуваат други комуникации освен телефонските.</a:t>
            </a:r>
            <a:endParaRPr lang="mk" dirty="0" smtClean="0"/>
          </a:p>
          <a:p>
            <a:pPr algn="l" rtl="0" eaLnBrk="1" hangingPunct="1">
              <a:spcBef>
                <a:spcPct val="0"/>
              </a:spcBef>
            </a:pPr>
            <a:endParaRPr lang="mk" dirty="0" smtClean="0"/>
          </a:p>
          <a:p>
            <a:pPr algn="l" rtl="0" eaLnBrk="1" hangingPunct="1">
              <a:spcBef>
                <a:spcPct val="0"/>
              </a:spcBef>
            </a:pPr>
            <a:r>
              <a:rPr lang="mk" b="0" i="0" u="none" dirty="0"/>
              <a:t>Поради тоа, во членот 21, Конвенцијата од Будимпешта конкретно вклучува провизии кои овозможуваат истражителите да пресретнуваат и снимаат податоци од комуникациите. </a:t>
            </a:r>
          </a:p>
          <a:p>
            <a:pPr algn="l" rtl="0" eaLnBrk="1" hangingPunct="1">
              <a:spcBef>
                <a:spcPct val="0"/>
              </a:spcBef>
            </a:pPr>
            <a:endParaRPr lang="mk" dirty="0" smtClean="0"/>
          </a:p>
          <a:p>
            <a:pPr algn="l" rtl="0" eaLnBrk="1" hangingPunct="1">
              <a:spcBef>
                <a:spcPct val="0"/>
              </a:spcBef>
            </a:pPr>
            <a:r>
              <a:rPr lang="mk" b="0" i="0" u="none" dirty="0"/>
              <a:t>Покрај тоа што е многу моќна истражна алатка, пресретнувањето на комуникациите е исто така и многу наметлива мерка и таа е дозволена, според условите од Конвенцијата, само во врска со низа сериозни кривични дела кои треба да се утврдат со националното законодавство. </a:t>
            </a:r>
          </a:p>
          <a:p>
            <a:pPr algn="l" rtl="0" eaLnBrk="1" hangingPunct="1">
              <a:spcBef>
                <a:spcPct val="0"/>
              </a:spcBef>
            </a:pPr>
            <a:endParaRPr lang="mk" dirty="0" smtClean="0"/>
          </a:p>
          <a:p>
            <a:pPr algn="l" rtl="0"/>
            <a:r>
              <a:rPr lang="mk" b="0" i="0" u="none" dirty="0"/>
              <a:t>За дополнителни заштитни мерки во однос на таен надзор (вклучително и на пресретнување на податоците на содржини) кои треба да се усвојат во национално законодавство од страна на Високите страни договорнички </a:t>
            </a:r>
            <a:r>
              <a:rPr lang="mk" b="0" i="0" u="none" dirty="0" smtClean="0"/>
              <a:t>на Европска </a:t>
            </a:r>
            <a:r>
              <a:rPr lang="mk" b="0" i="0" u="none" dirty="0"/>
              <a:t>конвенција за човекови права видете ка компилацијата на релевантната судска пракса на Европскиот суд за човекови права развиена врз основа на членот 8 (</a:t>
            </a:r>
            <a:r>
              <a:rPr lang="mk" sz="1200" b="0" i="0" u="none" kern="1200" dirty="0">
                <a:solidFill>
                  <a:schemeClr val="tx1"/>
                </a:solidFill>
                <a:effectLst/>
                <a:latin typeface="+mn-lt"/>
                <a:ea typeface="+mn-ea"/>
                <a:cs typeface="+mn-cs"/>
              </a:rPr>
              <a:t>право на почитување на приватниот и семејниот живот, дом aи преписка</a:t>
            </a:r>
            <a:r>
              <a:rPr lang="mk" b="0" i="0" u="none" dirty="0"/>
              <a:t>): http://www.echr.coe.int/Documents/FS_Mass_surveillance_ENG.pdf</a:t>
            </a:r>
          </a:p>
          <a:p>
            <a:pPr algn="l" rtl="0" eaLnBrk="1" hangingPunct="1">
              <a:spcBef>
                <a:spcPct val="0"/>
              </a:spcBef>
            </a:pPr>
            <a:endParaRPr lang="mk"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mk" b="0" i="0" u="none" dirty="0"/>
              <a:t>Треба да се напомне дека параграфот 3 од членот 21 ја наметнува обврската на </a:t>
            </a:r>
            <a:r>
              <a:rPr lang="mk" sz="1200" b="0" i="0" u="none" kern="1200" dirty="0">
                <a:solidFill>
                  <a:schemeClr val="tx1"/>
                </a:solidFill>
                <a:effectLst/>
                <a:latin typeface="+mn-lt"/>
                <a:ea typeface="+mn-ea"/>
                <a:cs typeface="+mn-cs"/>
              </a:rPr>
              <a:t>Страните да усвојат вакво законодавство и други мерки кои можат да бидат неопгодни за да се обврзат провајдерите на услугите да го чуваат како таен фактот за извршување на некое од овластувањата од овој член и информациите кои се однесуваат на него</a:t>
            </a:r>
            <a:r>
              <a:rPr lang="mk" b="0" i="0" u="none" dirty="0"/>
              <a:t>.</a:t>
            </a: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FC4DB0A3-9752-41B1-B719-1061CEBAF326}" type="slidenum">
              <a:rPr>
                <a:cs typeface="Arial" charset="0"/>
              </a:rPr>
              <a:pPr fontAlgn="base">
                <a:spcBef>
                  <a:spcPct val="0"/>
                </a:spcBef>
                <a:spcAft>
                  <a:spcPct val="0"/>
                </a:spcAft>
                <a:defRPr/>
              </a:pPr>
              <a:t>108</a:t>
            </a:fld>
            <a:endParaRPr lang="mk">
              <a:cs typeface="Arial" charset="0"/>
            </a:endParaRPr>
          </a:p>
        </p:txBody>
      </p:sp>
    </p:spTree>
    <p:extLst>
      <p:ext uri="{BB962C8B-B14F-4D97-AF65-F5344CB8AC3E}">
        <p14:creationId xmlns:p14="http://schemas.microsoft.com/office/powerpoint/2010/main" val="712137316"/>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1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mk" b="0" i="0" u="none"/>
              <a:t>Овој слајд го прикажува целиот текст на членот 21,</a:t>
            </a:r>
            <a:r>
              <a:rPr lang="mk" b="0" i="0" u="none" baseline="0">
                <a:solidFill>
                  <a:srgbClr val="FF0000"/>
                </a:solidFill>
              </a:rPr>
              <a:t>став 1.</a:t>
            </a:r>
            <a:endParaRPr lang="mk" sz="1200" kern="1200" dirty="0" smtClean="0">
              <a:solidFill>
                <a:schemeClr val="tx1"/>
              </a:solidFill>
              <a:effectLst/>
              <a:latin typeface="+mn-lt"/>
              <a:ea typeface="+mn-ea"/>
              <a:cs typeface="+mn-cs"/>
            </a:endParaRP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FC4DB0A3-9752-41B1-B719-1061CEBAF326}" type="slidenum">
              <a:rPr>
                <a:cs typeface="Arial" charset="0"/>
              </a:rPr>
              <a:pPr fontAlgn="base">
                <a:spcBef>
                  <a:spcPct val="0"/>
                </a:spcBef>
                <a:spcAft>
                  <a:spcPct val="0"/>
                </a:spcAft>
                <a:defRPr/>
              </a:pPr>
              <a:t>109</a:t>
            </a:fld>
            <a:endParaRPr lang="mk">
              <a:cs typeface="Arial" charset="0"/>
            </a:endParaRPr>
          </a:p>
        </p:txBody>
      </p:sp>
    </p:spTree>
    <p:extLst>
      <p:ext uri="{BB962C8B-B14F-4D97-AF65-F5344CB8AC3E}">
        <p14:creationId xmlns:p14="http://schemas.microsoft.com/office/powerpoint/2010/main" val="712137316"/>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1" fontAlgn="base" latinLnBrk="0" hangingPunct="1">
              <a:lnSpc>
                <a:spcPct val="100000"/>
              </a:lnSpc>
              <a:spcBef>
                <a:spcPct val="0"/>
              </a:spcBef>
              <a:spcAft>
                <a:spcPct val="0"/>
              </a:spcAft>
              <a:buClrTx/>
              <a:buSzTx/>
              <a:buFontTx/>
              <a:buNone/>
              <a:tabLst/>
              <a:defRPr/>
            </a:pPr>
            <a:r>
              <a:rPr lang="mk" b="0" i="0" u="none"/>
              <a:t>Овој слајд го прикажува целиот текст на членот 21,</a:t>
            </a:r>
            <a:r>
              <a:rPr lang="mk" b="0" i="0" u="none" baseline="0">
                <a:solidFill>
                  <a:srgbClr val="FF0000"/>
                </a:solidFill>
              </a:rPr>
              <a:t>став 2.</a:t>
            </a:r>
            <a:endParaRPr lang="mk" sz="1200" kern="1200" dirty="0" smtClean="0">
              <a:solidFill>
                <a:schemeClr val="tx1"/>
              </a:solidFill>
              <a:effectLst/>
              <a:latin typeface="+mn-lt"/>
              <a:ea typeface="+mn-ea"/>
              <a:cs typeface="+mn-cs"/>
            </a:endParaRP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FC4DB0A3-9752-41B1-B719-1061CEBAF326}" type="slidenum">
              <a:rPr>
                <a:cs typeface="Arial" charset="0"/>
              </a:rPr>
              <a:pPr fontAlgn="base">
                <a:spcBef>
                  <a:spcPct val="0"/>
                </a:spcBef>
                <a:spcAft>
                  <a:spcPct val="0"/>
                </a:spcAft>
                <a:defRPr/>
              </a:pPr>
              <a:t>110</a:t>
            </a:fld>
            <a:endParaRPr lang="mk">
              <a:cs typeface="Arial" charset="0"/>
            </a:endParaRPr>
          </a:p>
        </p:txBody>
      </p:sp>
    </p:spTree>
    <p:extLst>
      <p:ext uri="{BB962C8B-B14F-4D97-AF65-F5344CB8AC3E}">
        <p14:creationId xmlns:p14="http://schemas.microsoft.com/office/powerpoint/2010/main" val="3000097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Rezervirano mjesto bilježaka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0000" lnSpcReduction="20000"/>
          </a:bodyPr>
          <a:lstStyle/>
          <a:p>
            <a:pPr algn="l" rtl="0" eaLnBrk="1" fontAlgn="auto" hangingPunct="1">
              <a:spcBef>
                <a:spcPts val="0"/>
              </a:spcBef>
              <a:spcAft>
                <a:spcPts val="0"/>
              </a:spcAft>
              <a:defRPr/>
            </a:pPr>
            <a:r>
              <a:rPr lang="mk" b="0" i="0" u="none" dirty="0"/>
              <a:t>Во членовите 16 и 17 е опишано експедитивното зачувување на компјутерските податоци и експедитивната конзервација и обелоденување на компјутерските податоци. Двете одредби се многу иновативни и исклучително значајни</a:t>
            </a:r>
            <a:r>
              <a:rPr lang="mk" b="0" i="0" u="none" dirty="0" smtClean="0"/>
              <a:t>. </a:t>
            </a:r>
            <a:endParaRPr lang="mk" b="0" i="0" u="none" dirty="0"/>
          </a:p>
          <a:p>
            <a:pPr algn="l" rtl="0" eaLnBrk="1" fontAlgn="auto" hangingPunct="1">
              <a:spcBef>
                <a:spcPts val="0"/>
              </a:spcBef>
              <a:spcAft>
                <a:spcPts val="0"/>
              </a:spcAft>
              <a:defRPr/>
            </a:pPr>
            <a:endParaRPr lang="mk" dirty="0" smtClean="0"/>
          </a:p>
          <a:p>
            <a:pPr algn="l" rtl="0" eaLnBrk="1" fontAlgn="auto" hangingPunct="1">
              <a:spcBef>
                <a:spcPts val="0"/>
              </a:spcBef>
              <a:spcAft>
                <a:spcPts val="0"/>
              </a:spcAft>
              <a:defRPr/>
            </a:pPr>
            <a:r>
              <a:rPr lang="mk" b="0" i="0" u="none" dirty="0"/>
              <a:t>Традиционални докази ќе останат на местото на злостроството, евентуално и долг временски период, но дигиталните податоци - електронските докази - се многу променливи и можат да исчезнат многу бргу: кога ќе се узгубат или уништат тие тешко се враќаат во првобитна состојба</a:t>
            </a:r>
            <a:r>
              <a:rPr lang="mk" b="0" i="0" u="none" dirty="0" smtClean="0"/>
              <a:t>. </a:t>
            </a:r>
            <a:endParaRPr lang="mk" b="0" i="0" u="none" dirty="0"/>
          </a:p>
          <a:p>
            <a:pPr algn="l" rtl="0" eaLnBrk="1" fontAlgn="auto" hangingPunct="1">
              <a:spcBef>
                <a:spcPts val="0"/>
              </a:spcBef>
              <a:spcAft>
                <a:spcPts val="0"/>
              </a:spcAft>
              <a:defRPr/>
            </a:pPr>
            <a:endParaRPr lang="mk" i="1" dirty="0" smtClean="0"/>
          </a:p>
          <a:p>
            <a:pPr algn="l" rtl="0" eaLnBrk="1" fontAlgn="auto" hangingPunct="1">
              <a:spcBef>
                <a:spcPts val="0"/>
              </a:spcBef>
              <a:spcAft>
                <a:spcPts val="0"/>
              </a:spcAft>
              <a:defRPr/>
            </a:pPr>
            <a:r>
              <a:rPr lang="mk" b="0" i="0" u="none" dirty="0"/>
              <a:t>Податоците за сообраќајот, на пример, се многу корисни за идентификување на извршителот на кривичното дело. Но ваквиот тип на информации не е систематски достапен.Според тоа, обезбедување на нивната конзервација подразбира постоење на правни инструменти кои ќе им овозможат на агентите за сптроведување закони да наредат конзервација на ваквите избришливи информации и да ги пренесат во други служби. </a:t>
            </a:r>
            <a:endParaRPr lang="mk" i="0" dirty="0" smtClean="0"/>
          </a:p>
          <a:p>
            <a:pPr algn="l" rtl="0" eaLnBrk="1" fontAlgn="auto" hangingPunct="1">
              <a:spcBef>
                <a:spcPts val="0"/>
              </a:spcBef>
              <a:spcAft>
                <a:spcPts val="0"/>
              </a:spcAft>
              <a:defRPr/>
            </a:pPr>
            <a:endParaRPr lang="mk" i="1" dirty="0" smtClean="0"/>
          </a:p>
          <a:p>
            <a:pPr algn="l" rtl="0" eaLnBrk="1" fontAlgn="auto" hangingPunct="1">
              <a:spcBef>
                <a:spcPts val="0"/>
              </a:spcBef>
              <a:spcAft>
                <a:spcPts val="0"/>
              </a:spcAft>
              <a:defRPr/>
            </a:pPr>
            <a:r>
              <a:rPr lang="mk" b="0" i="0" u="none" dirty="0"/>
              <a:t> </a:t>
            </a:r>
            <a:r>
              <a:rPr lang="mk" b="0" i="1" u="none" dirty="0"/>
              <a:t>Некои држави имплементираат законодавство за задржување податоци</a:t>
            </a:r>
            <a:r>
              <a:rPr lang="mk" b="0" i="1" u="none" dirty="0" smtClean="0"/>
              <a:t>. Надвор </a:t>
            </a:r>
            <a:r>
              <a:rPr lang="mk" b="0" i="1" u="none" dirty="0"/>
              <a:t>од Европа, повеќето држави сè уште не имплементираат вакво законодавство.</a:t>
            </a:r>
            <a:r>
              <a:rPr lang="mk" b="0" i="0" u="none" dirty="0"/>
              <a:t> </a:t>
            </a:r>
            <a:r>
              <a:rPr lang="mk" b="0" i="1" u="none" dirty="0">
                <a:solidFill>
                  <a:srgbClr val="FF0000"/>
                </a:solidFill>
              </a:rPr>
              <a:t>Во рамки на Европската унија, некои национални законодавства кои се однесуваат на задржување на податоци се прогласени спротивно на локалните устави поради недостиг од соодветни заштитни механизми (на пример, во Германија и Словенија), а самата директива на ЕУ за задржување на податоците е прогласена на несразмерна од страна на Европскиот суд на правдата (поради преголемиот обем и недостиг од заштитни механизми) па поради тоа спротивно на Повелбата за основните права на </a:t>
            </a:r>
            <a:r>
              <a:rPr lang="mk" b="0" i="1" u="none" dirty="0" smtClean="0">
                <a:solidFill>
                  <a:srgbClr val="FF0000"/>
                </a:solidFill>
              </a:rPr>
              <a:t>ЕУ и </a:t>
            </a:r>
            <a:r>
              <a:rPr lang="mk" b="0" i="1" u="none" dirty="0">
                <a:solidFill>
                  <a:srgbClr val="FF0000"/>
                </a:solidFill>
              </a:rPr>
              <a:t>на Европската конвенција за човекови права (</a:t>
            </a:r>
            <a:r>
              <a:rPr lang="mk" sz="1200" b="0" i="1" u="none" kern="1200" dirty="0">
                <a:solidFill>
                  <a:srgbClr val="FF0000"/>
                </a:solidFill>
                <a:effectLst/>
                <a:latin typeface="+mn-lt"/>
                <a:ea typeface="+mn-ea"/>
                <a:cs typeface="+mn-cs"/>
              </a:rPr>
              <a:t>Пресуда на Судот, 8 април 2014, споени случаи С-293/12 и C-594/12, cслучај "Digital Rights Ireland Ltd“</a:t>
            </a:r>
            <a:r>
              <a:rPr lang="mk" b="0" i="1" u="none" dirty="0">
                <a:solidFill>
                  <a:srgbClr val="FF0000"/>
                </a:solidFill>
              </a:rPr>
              <a:t>).</a:t>
            </a:r>
            <a:r>
              <a:rPr lang="mk" b="0" i="0" u="none" dirty="0">
                <a:solidFill>
                  <a:srgbClr val="FF0000"/>
                </a:solidFill>
              </a:rPr>
              <a:t> </a:t>
            </a:r>
            <a:r>
              <a:rPr lang="mk" b="0" i="1" u="none" dirty="0">
                <a:solidFill>
                  <a:srgbClr val="FF0000"/>
                </a:solidFill>
              </a:rPr>
              <a:t>Оваа ситуација дава брз преглед на важноста на членот 15 од Конвенцијата од Будимпешта за условите и за заштитните механизми, што ќе биде разгледано во Делот II. </a:t>
            </a:r>
          </a:p>
          <a:p>
            <a:pPr algn="l" rtl="0" eaLnBrk="1" fontAlgn="auto" hangingPunct="1">
              <a:spcBef>
                <a:spcPts val="0"/>
              </a:spcBef>
              <a:spcAft>
                <a:spcPts val="0"/>
              </a:spcAft>
              <a:defRPr/>
            </a:pPr>
            <a:endParaRPr lang="mk"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mk" b="0" i="0" u="none" dirty="0"/>
              <a:t>Конвенцијата од Будимпешта </a:t>
            </a:r>
            <a:r>
              <a:rPr lang="mk" sz="1200" b="0" i="0" u="none" kern="1200" dirty="0">
                <a:solidFill>
                  <a:schemeClr val="tx1"/>
                </a:solidFill>
                <a:effectLst/>
                <a:latin typeface="+mn-lt"/>
                <a:ea typeface="+mn-ea"/>
                <a:cs typeface="+mn-cs"/>
              </a:rPr>
              <a:t>нема одредба за задржување на податоците. Членовите 16 и 17 се однесуваат на специфични податоци потребни во специфична истрага или постапка</a:t>
            </a:r>
            <a:r>
              <a:rPr lang="mk" sz="1200" b="0" i="0" u="none" kern="1200" dirty="0" smtClean="0">
                <a:solidFill>
                  <a:schemeClr val="tx1"/>
                </a:solidFill>
                <a:effectLst/>
                <a:latin typeface="+mn-lt"/>
                <a:ea typeface="+mn-ea"/>
                <a:cs typeface="+mn-cs"/>
              </a:rPr>
              <a:t>. Тие </a:t>
            </a:r>
            <a:r>
              <a:rPr lang="mk" sz="1200" b="0" i="0" u="none" kern="1200" dirty="0">
                <a:solidFill>
                  <a:schemeClr val="tx1"/>
                </a:solidFill>
                <a:effectLst/>
                <a:latin typeface="+mn-lt"/>
                <a:ea typeface="+mn-ea"/>
                <a:cs typeface="+mn-cs"/>
              </a:rPr>
              <a:t>не се однесуваат на собирање во реално време и задржување на податоците од идниот сообраќај или на пристап до податоците за содржина во реално време</a:t>
            </a:r>
            <a:r>
              <a:rPr lang="mk" sz="1200" b="0" i="0" u="none" kern="1200" dirty="0" smtClean="0">
                <a:solidFill>
                  <a:schemeClr val="tx1"/>
                </a:solidFill>
                <a:effectLst/>
                <a:latin typeface="+mn-lt"/>
                <a:ea typeface="+mn-ea"/>
                <a:cs typeface="+mn-cs"/>
              </a:rPr>
              <a:t>. Ови </a:t>
            </a:r>
            <a:r>
              <a:rPr lang="mk" sz="1200" b="0" i="0" u="none" kern="1200" dirty="0">
                <a:solidFill>
                  <a:schemeClr val="tx1"/>
                </a:solidFill>
                <a:effectLst/>
                <a:latin typeface="+mn-lt"/>
                <a:ea typeface="+mn-ea"/>
                <a:cs typeface="+mn-cs"/>
              </a:rPr>
              <a:t>членови ја организираат </a:t>
            </a:r>
            <a:r>
              <a:rPr lang="mk" b="0" i="0" u="none" dirty="0"/>
              <a:t>„експедитивната конзервација“ како директна привремена мерка за зачувување на доказите и даваат време да се добијат судски наредби за заплена или обелоденување на податоците. Членот 16 се однесува на за сообраќајот и за содржината. Членот 17 се однесува поконкретно на податоците за сообраќајот. </a:t>
            </a:r>
          </a:p>
          <a:p>
            <a:pPr marL="0" marR="0" indent="0" algn="l" defTabSz="457200" rtl="0" eaLnBrk="1" fontAlgn="auto" latinLnBrk="0" hangingPunct="1">
              <a:lnSpc>
                <a:spcPct val="100000"/>
              </a:lnSpc>
              <a:spcBef>
                <a:spcPts val="0"/>
              </a:spcBef>
              <a:spcAft>
                <a:spcPts val="0"/>
              </a:spcAft>
              <a:buClrTx/>
              <a:buSzTx/>
              <a:buFontTx/>
              <a:buNone/>
              <a:tabLst/>
              <a:defRPr/>
            </a:pPr>
            <a:endParaRPr lang="mk"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mk" b="0" i="0" u="none" dirty="0"/>
              <a:t>Забелешки:</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mk" b="0" i="0" u="none" dirty="0"/>
              <a:t>Разликата меѓу податоците за сообраќајот и податоците за содржината е оправдана со фактот дека податоците за содржината се почувствителни.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mk" b="0" i="0" u="none" dirty="0"/>
              <a:t>Страните на Конвенцијата можат да одат понатаму од минималното ниво опишано овде. </a:t>
            </a:r>
          </a:p>
          <a:p>
            <a:pPr marL="0" marR="0" indent="0" algn="l" defTabSz="457200" rtl="0" eaLnBrk="1" fontAlgn="auto" latinLnBrk="0" hangingPunct="1">
              <a:lnSpc>
                <a:spcPct val="100000"/>
              </a:lnSpc>
              <a:spcBef>
                <a:spcPts val="0"/>
              </a:spcBef>
              <a:spcAft>
                <a:spcPts val="0"/>
              </a:spcAft>
              <a:buClrTx/>
              <a:buSzTx/>
              <a:buFontTx/>
              <a:buNone/>
              <a:tabLst/>
              <a:defRPr/>
            </a:pPr>
            <a:endParaRPr lang="mk" dirty="0" smtClean="0"/>
          </a:p>
        </p:txBody>
      </p:sp>
      <p:sp>
        <p:nvSpPr>
          <p:cNvPr id="23962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lgn="l" rtl="0">
              <a:spcBef>
                <a:spcPct val="0"/>
              </a:spcBef>
            </a:pPr>
            <a:fld id="{95DF85FF-EEC7-419B-981B-AF66FDD8CC38}" type="slidenum">
              <a:rPr>
                <a:cs typeface="Arial" charset="0"/>
              </a:rPr>
              <a:pPr>
                <a:spcBef>
                  <a:spcPct val="0"/>
                </a:spcBef>
              </a:pPr>
              <a:t>12</a:t>
            </a:fld>
            <a:endParaRPr lang="mk" altLang="en-US" smtClean="0">
              <a:cs typeface="Arial" charset="0"/>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го прикажува целиот текст на членот 21, </a:t>
            </a:r>
            <a:r>
              <a:rPr lang="mk" b="0" i="0" u="none" baseline="0">
                <a:solidFill>
                  <a:srgbClr val="FF0000"/>
                </a:solidFill>
              </a:rPr>
              <a:t>став 3 и став 4.</a:t>
            </a:r>
            <a:endParaRPr lang="mk"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111</a:t>
            </a:fld>
            <a:endParaRPr lang="mk"/>
          </a:p>
        </p:txBody>
      </p:sp>
    </p:spTree>
    <p:extLst>
      <p:ext uri="{BB962C8B-B14F-4D97-AF65-F5344CB8AC3E}">
        <p14:creationId xmlns:p14="http://schemas.microsoft.com/office/powerpoint/2010/main" val="2127974450"/>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21,</a:t>
            </a:r>
            <a:r>
              <a:rPr lang="mk" b="0" i="0" u="none">
                <a:solidFill>
                  <a:srgbClr val="FF0000"/>
                </a:solidFill>
              </a:rPr>
              <a:t>став 1. Објаснување на овој елемент е дадено на следниот слајд.</a:t>
            </a:r>
            <a:endParaRPr lang="mk" dirty="0" smtClean="0"/>
          </a:p>
          <a:p>
            <a:endParaRPr lang="mk"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FC4DB0A3-9752-41B1-B719-1061CEBAF326}" type="slidenum">
              <a:rPr>
                <a:cs typeface="Arial" charset="0"/>
              </a:rPr>
              <a:pPr fontAlgn="base">
                <a:spcBef>
                  <a:spcPct val="0"/>
                </a:spcBef>
                <a:spcAft>
                  <a:spcPct val="0"/>
                </a:spcAft>
                <a:defRPr/>
              </a:pPr>
              <a:t>112</a:t>
            </a:fld>
            <a:endParaRPr lang="mk">
              <a:cs typeface="Arial" charset="0"/>
            </a:endParaRPr>
          </a:p>
        </p:txBody>
      </p:sp>
    </p:spTree>
    <p:extLst>
      <p:ext uri="{BB962C8B-B14F-4D97-AF65-F5344CB8AC3E}">
        <p14:creationId xmlns:p14="http://schemas.microsoft.com/office/powerpoint/2010/main" val="2422387725"/>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Конвенцијата од Будимпешта го користи терминот „надлежни органи“ за да овозможи одредено ниво на флексибилност на страните да овластат соодветен орган во зависност од нивниот правен систем.</a:t>
            </a:r>
            <a:endParaRPr lang="mk" dirty="0" smtClean="0"/>
          </a:p>
          <a:p>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113</a:t>
            </a:fld>
            <a:endParaRPr lang="mk"/>
          </a:p>
        </p:txBody>
      </p:sp>
    </p:spTree>
    <p:extLst>
      <p:ext uri="{BB962C8B-B14F-4D97-AF65-F5344CB8AC3E}">
        <p14:creationId xmlns:p14="http://schemas.microsoft.com/office/powerpoint/2010/main" val="4152430"/>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21,</a:t>
            </a:r>
            <a:r>
              <a:rPr lang="mk" b="0" i="0" u="none">
                <a:solidFill>
                  <a:srgbClr val="FF0000"/>
                </a:solidFill>
              </a:rPr>
              <a:t>став 1. Објаснување на овој елемент е дадено на следниот слајд.</a:t>
            </a:r>
            <a:endParaRPr lang="mk" dirty="0" smtClean="0"/>
          </a:p>
          <a:p>
            <a:endParaRPr lang="mk"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FC4DB0A3-9752-41B1-B719-1061CEBAF326}" type="slidenum">
              <a:rPr>
                <a:cs typeface="Arial" charset="0"/>
              </a:rPr>
              <a:pPr fontAlgn="base">
                <a:spcBef>
                  <a:spcPct val="0"/>
                </a:spcBef>
                <a:spcAft>
                  <a:spcPct val="0"/>
                </a:spcAft>
                <a:defRPr/>
              </a:pPr>
              <a:t>114</a:t>
            </a:fld>
            <a:endParaRPr lang="mk">
              <a:cs typeface="Arial" charset="0"/>
            </a:endParaRPr>
          </a:p>
        </p:txBody>
      </p:sp>
    </p:spTree>
    <p:extLst>
      <p:ext uri="{BB962C8B-B14F-4D97-AF65-F5344CB8AC3E}">
        <p14:creationId xmlns:p14="http://schemas.microsoft.com/office/powerpoint/2010/main" val="1537690554"/>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Службениците за спроведување закони можат директно да ги користат техничките средства за пресретнување на податоците од содржини. Конвенцијата од Будимпешта е технолошки неутрална во тој поглед, и страните се слободни да донесат закони за специфични технички мерки кои можат да се користат за пресретнување на таквите податоци од содржини. Надлежните органи можат исто така да ги принудат провајдерите на услугите да помагаат во однос на ова, вклучувајќи и соработка и помагање на надлежните органи да го реализираат ова овластување. </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dirty="0" smtClean="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115</a:t>
            </a:fld>
            <a:endParaRPr lang="mk"/>
          </a:p>
        </p:txBody>
      </p:sp>
    </p:spTree>
    <p:extLst>
      <p:ext uri="{BB962C8B-B14F-4D97-AF65-F5344CB8AC3E}">
        <p14:creationId xmlns:p14="http://schemas.microsoft.com/office/powerpoint/2010/main" val="3728060135"/>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21,</a:t>
            </a:r>
            <a:r>
              <a:rPr lang="mk" b="0" i="0" u="none">
                <a:solidFill>
                  <a:srgbClr val="FF0000"/>
                </a:solidFill>
              </a:rPr>
              <a:t>став 1. Објаснување на овој елемент е дадено на следниот слајд.</a:t>
            </a:r>
            <a:endParaRPr lang="mk" dirty="0" smtClean="0"/>
          </a:p>
          <a:p>
            <a:endParaRPr lang="mk"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FC4DB0A3-9752-41B1-B719-1061CEBAF326}" type="slidenum">
              <a:rPr>
                <a:cs typeface="Arial" charset="0"/>
              </a:rPr>
              <a:pPr fontAlgn="base">
                <a:spcBef>
                  <a:spcPct val="0"/>
                </a:spcBef>
                <a:spcAft>
                  <a:spcPct val="0"/>
                </a:spcAft>
                <a:defRPr/>
              </a:pPr>
              <a:t>116</a:t>
            </a:fld>
            <a:endParaRPr lang="mk">
              <a:cs typeface="Arial" charset="0"/>
            </a:endParaRPr>
          </a:p>
        </p:txBody>
      </p:sp>
    </p:spTree>
    <p:extLst>
      <p:ext uri="{BB962C8B-B14F-4D97-AF65-F5344CB8AC3E}">
        <p14:creationId xmlns:p14="http://schemas.microsoft.com/office/powerpoint/2010/main" val="2402423663"/>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dirty="0"/>
              <a:t>Овој член не наметнува обврска на провајдерите на услугите да развиваат неопходни технички способности за да овозможат спроведување на пресретнувањето на податоците од содржини. Тие може да бидат обврзани да го работат само она што одговара на нивните технички капацитети, без оглед дали таквите технички капацитети се користени во време на налогот</a:t>
            </a:r>
            <a:r>
              <a:rPr lang="mk" b="0" i="0" u="none" dirty="0" smtClean="0"/>
              <a:t>. </a:t>
            </a:r>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117</a:t>
            </a:fld>
            <a:endParaRPr lang="mk"/>
          </a:p>
        </p:txBody>
      </p:sp>
    </p:spTree>
    <p:extLst>
      <p:ext uri="{BB962C8B-B14F-4D97-AF65-F5344CB8AC3E}">
        <p14:creationId xmlns:p14="http://schemas.microsoft.com/office/powerpoint/2010/main" val="600569223"/>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21,</a:t>
            </a:r>
            <a:r>
              <a:rPr lang="mk" b="0" i="0" u="none">
                <a:solidFill>
                  <a:srgbClr val="FF0000"/>
                </a:solidFill>
              </a:rPr>
              <a:t>став 1. Објаснување на овој елемент е дадено на следниот слајд.</a:t>
            </a:r>
            <a:endParaRPr lang="mk" dirty="0" smtClean="0"/>
          </a:p>
          <a:p>
            <a:endParaRPr lang="mk"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FC4DB0A3-9752-41B1-B719-1061CEBAF326}" type="slidenum">
              <a:rPr>
                <a:cs typeface="Arial" charset="0"/>
              </a:rPr>
              <a:pPr fontAlgn="base">
                <a:spcBef>
                  <a:spcPct val="0"/>
                </a:spcBef>
                <a:spcAft>
                  <a:spcPct val="0"/>
                </a:spcAft>
                <a:defRPr/>
              </a:pPr>
              <a:t>118</a:t>
            </a:fld>
            <a:endParaRPr lang="mk">
              <a:cs typeface="Arial" charset="0"/>
            </a:endParaRPr>
          </a:p>
        </p:txBody>
      </p:sp>
    </p:spTree>
    <p:extLst>
      <p:ext uri="{BB962C8B-B14F-4D97-AF65-F5344CB8AC3E}">
        <p14:creationId xmlns:p14="http://schemas.microsoft.com/office/powerpoint/2010/main" val="226022973"/>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Со оглед на сериозните прашањата на приватноста поврзани со пресретнување на податоците од содржини, се бара секое користење на овластувањата според овој член да бидат поврзани со дефинирани комуникации а не на надлежните органи да им се дадат овластувања за генерален или неселективен надзор.</a:t>
            </a:r>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119</a:t>
            </a:fld>
            <a:endParaRPr lang="mk"/>
          </a:p>
        </p:txBody>
      </p:sp>
    </p:spTree>
    <p:extLst>
      <p:ext uri="{BB962C8B-B14F-4D97-AF65-F5344CB8AC3E}">
        <p14:creationId xmlns:p14="http://schemas.microsoft.com/office/powerpoint/2010/main" val="2985609134"/>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21,</a:t>
            </a:r>
            <a:r>
              <a:rPr lang="mk" b="0" i="0" u="none">
                <a:solidFill>
                  <a:srgbClr val="FF0000"/>
                </a:solidFill>
              </a:rPr>
              <a:t>став 2. Објаснување на овој елемент е дадено на следниот слајд.</a:t>
            </a:r>
            <a:endParaRPr lang="mk" dirty="0" smtClean="0"/>
          </a:p>
          <a:p>
            <a:endParaRPr lang="mk"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FC4DB0A3-9752-41B1-B719-1061CEBAF326}" type="slidenum">
              <a:rPr>
                <a:cs typeface="Arial" charset="0"/>
              </a:rPr>
              <a:pPr fontAlgn="base">
                <a:spcBef>
                  <a:spcPct val="0"/>
                </a:spcBef>
                <a:spcAft>
                  <a:spcPct val="0"/>
                </a:spcAft>
                <a:defRPr/>
              </a:pPr>
              <a:t>120</a:t>
            </a:fld>
            <a:endParaRPr lang="mk">
              <a:cs typeface="Arial" charset="0"/>
            </a:endParaRPr>
          </a:p>
        </p:txBody>
      </p:sp>
    </p:spTree>
    <p:extLst>
      <p:ext uri="{BB962C8B-B14F-4D97-AF65-F5344CB8AC3E}">
        <p14:creationId xmlns:p14="http://schemas.microsoft.com/office/powerpoint/2010/main" val="1092873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sz="1200" b="0" i="0" u="none" kern="1200" dirty="0">
                <a:solidFill>
                  <a:schemeClr val="tx1"/>
                </a:solidFill>
                <a:effectLst/>
                <a:latin typeface="+mn-lt"/>
                <a:ea typeface="+mn-ea"/>
                <a:cs typeface="+mn-cs"/>
              </a:rPr>
              <a:t>Членот 16 го воведува терминот „експедитивна конзервација“ како минимална привремена мерка за да се сочуваат доказите и да се добие време за добивање на судски наредби за заплена или обелоденување на податоците</a:t>
            </a:r>
            <a:r>
              <a:rPr lang="mk" sz="1200" b="0" i="0" u="none" kern="1200" dirty="0" smtClean="0">
                <a:solidFill>
                  <a:schemeClr val="tx1"/>
                </a:solidFill>
                <a:effectLst/>
                <a:latin typeface="+mn-lt"/>
                <a:ea typeface="+mn-ea"/>
                <a:cs typeface="+mn-cs"/>
              </a:rPr>
              <a:t>. Ова </a:t>
            </a:r>
            <a:r>
              <a:rPr lang="mk" sz="1200" b="0" i="0" u="none" kern="1200" dirty="0">
                <a:solidFill>
                  <a:schemeClr val="tx1"/>
                </a:solidFill>
                <a:effectLst/>
                <a:latin typeface="+mn-lt"/>
                <a:ea typeface="+mn-ea"/>
                <a:cs typeface="+mn-cs"/>
              </a:rPr>
              <a:t>можат да бидат податоци за сообраќајот или податоци за содржината.Овој слајд го прикажува целиот текст на членот 16,</a:t>
            </a:r>
            <a:r>
              <a:rPr lang="mk" sz="1200" b="0" i="0" u="none" kern="1200" baseline="0" dirty="0">
                <a:solidFill>
                  <a:srgbClr val="FF0000"/>
                </a:solidFill>
                <a:effectLst/>
                <a:latin typeface="+mn-lt"/>
                <a:ea typeface="+mn-ea"/>
                <a:cs typeface="+mn-cs"/>
              </a:rPr>
              <a:t>став 1.</a:t>
            </a:r>
            <a:endParaRPr lang="mk"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13</a:t>
            </a:fld>
            <a:endParaRPr lang="mk" dirty="0"/>
          </a:p>
        </p:txBody>
      </p:sp>
    </p:spTree>
    <p:extLst>
      <p:ext uri="{BB962C8B-B14F-4D97-AF65-F5344CB8AC3E}">
        <p14:creationId xmlns:p14="http://schemas.microsoft.com/office/powerpoint/2010/main" val="4074743473"/>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121</a:t>
            </a:fld>
            <a:endParaRPr lang="mk"/>
          </a:p>
        </p:txBody>
      </p:sp>
    </p:spTree>
    <p:extLst>
      <p:ext uri="{BB962C8B-B14F-4D97-AF65-F5344CB8AC3E}">
        <p14:creationId xmlns:p14="http://schemas.microsoft.com/office/powerpoint/2010/main" val="2198499874"/>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21,</a:t>
            </a:r>
            <a:r>
              <a:rPr lang="mk" b="0" i="0" u="none">
                <a:solidFill>
                  <a:srgbClr val="FF0000"/>
                </a:solidFill>
              </a:rPr>
              <a:t>став 3. Објаснување на овој елемент е дадено на следниот слајд.</a:t>
            </a:r>
            <a:endParaRPr lang="mk" dirty="0" smtClean="0"/>
          </a:p>
          <a:p>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122</a:t>
            </a:fld>
            <a:endParaRPr lang="mk"/>
          </a:p>
        </p:txBody>
      </p:sp>
    </p:spTree>
    <p:extLst>
      <p:ext uri="{BB962C8B-B14F-4D97-AF65-F5344CB8AC3E}">
        <p14:creationId xmlns:p14="http://schemas.microsoft.com/office/powerpoint/2010/main" val="2379992307"/>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Од клучна важност е пресретнувањето на податоците од содржини да се чува во тајност, или мерката може да биде осуетена. </a:t>
            </a:r>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123</a:t>
            </a:fld>
            <a:endParaRPr lang="mk"/>
          </a:p>
        </p:txBody>
      </p:sp>
    </p:spTree>
    <p:extLst>
      <p:ext uri="{BB962C8B-B14F-4D97-AF65-F5344CB8AC3E}">
        <p14:creationId xmlns:p14="http://schemas.microsoft.com/office/powerpoint/2010/main" val="2192495223"/>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a:solidFill>
                  <a:schemeClr val="tx1"/>
                </a:solidFill>
                <a:effectLst/>
                <a:latin typeface="+mn-lt"/>
                <a:ea typeface="+mn-ea"/>
                <a:cs typeface="+mn-cs"/>
              </a:rPr>
              <a:t>Инструкторот треба да им овозможи на учесниците да поставуваат прашања кои можеби ги имаат во врска со Делот еден од часот. </a:t>
            </a:r>
          </a:p>
          <a:p>
            <a:pPr algn="l" rtl="0" eaLnBrk="1" hangingPunct="1">
              <a:spcBef>
                <a:spcPct val="0"/>
              </a:spcBef>
            </a:pPr>
            <a:endParaRPr lang="mk" dirty="0" smtClean="0"/>
          </a:p>
        </p:txBody>
      </p:sp>
      <p:sp>
        <p:nvSpPr>
          <p:cNvPr id="144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198C9903-7113-4620-9A12-B83EADD40D0E}" type="slidenum">
              <a:rPr>
                <a:cs typeface="Arial" charset="0"/>
              </a:rPr>
              <a:pPr fontAlgn="base">
                <a:spcBef>
                  <a:spcPct val="0"/>
                </a:spcBef>
                <a:spcAft>
                  <a:spcPct val="0"/>
                </a:spcAft>
                <a:defRPr/>
              </a:pPr>
              <a:t>124</a:t>
            </a:fld>
            <a:endParaRPr lang="mk">
              <a:cs typeface="Arial" charset="0"/>
            </a:endParaRPr>
          </a:p>
        </p:txBody>
      </p:sp>
    </p:spTree>
    <p:extLst>
      <p:ext uri="{BB962C8B-B14F-4D97-AF65-F5344CB8AC3E}">
        <p14:creationId xmlns:p14="http://schemas.microsoft.com/office/powerpoint/2010/main" val="926291540"/>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l" rtl="0"/>
            <a:r>
              <a:rPr lang="mk" b="0" i="0" u="none" dirty="0"/>
              <a:t>Зачувување на основните права е од клучна важност во борбата против компјутерскиот криминал. Всушност, истражните овластувања кои го овозможуваат гонењето на извршителите на кривичните дела се исто така инструменти кои се подложни драстично да ги ограничат слободите на граѓаните</a:t>
            </a:r>
            <a:r>
              <a:rPr lang="mk" b="0" i="0" u="none" dirty="0" smtClean="0"/>
              <a:t>. Поради </a:t>
            </a:r>
            <a:r>
              <a:rPr lang="mk" b="0" i="0" u="none" dirty="0"/>
              <a:t>тоа, зачувување на владеењето на правото подразбира овластувања на субјекти и процедури утврдени со Делот II од Конвенцијата од Будимпешта во однос на условите и заштитните мерки кои го овозможуваат почитувањето на основните права и слободи. </a:t>
            </a:r>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125</a:t>
            </a:fld>
            <a:endParaRPr lang="mk"/>
          </a:p>
        </p:txBody>
      </p:sp>
    </p:spTree>
    <p:extLst>
      <p:ext uri="{BB962C8B-B14F-4D97-AF65-F5344CB8AC3E}">
        <p14:creationId xmlns:p14="http://schemas.microsoft.com/office/powerpoint/2010/main" val="826098780"/>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85000" lnSpcReduction="10000"/>
          </a:bodyPr>
          <a:lstStyle/>
          <a:p>
            <a:pPr algn="l" rtl="0" eaLnBrk="1" hangingPunct="1">
              <a:spcBef>
                <a:spcPct val="0"/>
              </a:spcBef>
            </a:pPr>
            <a:r>
              <a:rPr lang="mk" b="0" i="0" u="none" dirty="0"/>
              <a:t>Условите и заштитните мерки се наметнати со членот 15</a:t>
            </a:r>
            <a:r>
              <a:rPr lang="mk" b="0" i="0" u="none" dirty="0" smtClean="0"/>
              <a:t>. Освен </a:t>
            </a:r>
            <a:r>
              <a:rPr lang="mk" b="0" i="0" u="none" dirty="0"/>
              <a:t>тоа, секој нареден член кој ги уредува процедуралните мерки (членовите од 16 до 21) содржат став кој потсетува дека овластувањата и процедурите наведени во тој член мора да бидат предмет на членот 15</a:t>
            </a:r>
            <a:r>
              <a:rPr lang="mk" b="0" i="0" u="none" dirty="0" smtClean="0"/>
              <a:t>. </a:t>
            </a:r>
            <a:endParaRPr lang="mk" dirty="0" smtClean="0"/>
          </a:p>
          <a:p>
            <a:pPr algn="l" rtl="0" eaLnBrk="1" hangingPunct="1">
              <a:spcBef>
                <a:spcPct val="0"/>
              </a:spcBef>
            </a:pPr>
            <a:endParaRPr lang="mk" dirty="0" smtClean="0"/>
          </a:p>
          <a:p>
            <a:pPr algn="l" rtl="0" eaLnBrk="1" hangingPunct="1">
              <a:spcBef>
                <a:spcPct val="0"/>
              </a:spcBef>
            </a:pPr>
            <a:r>
              <a:rPr lang="mk" b="0" i="0" u="none" dirty="0"/>
              <a:t>1 - Како што е веќе објаснето, членот 15 е исклучителчно важен бидејќи тој потсеќа дека борбата против компјутерскиот криминал не може да ѝ наштетува на заштитата на човековите права и слободи</a:t>
            </a:r>
            <a:r>
              <a:rPr lang="mk" b="0" i="0" u="none" dirty="0" smtClean="0"/>
              <a:t>. Според </a:t>
            </a:r>
            <a:r>
              <a:rPr lang="mk" b="0" i="0" u="none" dirty="0"/>
              <a:t>тоа, воспоставување, имплементирање и примена на процедуралните правила мора да биде поткрепена со соодветни заштитни мерки</a:t>
            </a:r>
            <a:r>
              <a:rPr lang="mk" b="0" i="0" u="none" dirty="0" smtClean="0"/>
              <a:t>. </a:t>
            </a:r>
            <a:endParaRPr lang="mk" b="0" i="0" u="none" dirty="0"/>
          </a:p>
          <a:p>
            <a:pPr algn="l" rtl="0" eaLnBrk="1" hangingPunct="1">
              <a:spcBef>
                <a:spcPct val="0"/>
              </a:spcBef>
            </a:pPr>
            <a:endParaRPr lang="mk" i="0" baseline="0" dirty="0" smtClean="0"/>
          </a:p>
          <a:p>
            <a:pPr algn="l" rtl="0" eaLnBrk="1" hangingPunct="1">
              <a:spcBef>
                <a:spcPct val="0"/>
              </a:spcBef>
            </a:pPr>
            <a:r>
              <a:rPr lang="mk" b="0" i="1" u="none" baseline="0" dirty="0"/>
              <a:t>Оваа прва реченица содржи два важни принципи</a:t>
            </a:r>
            <a:r>
              <a:rPr lang="mk" b="0" i="1" u="none" baseline="0" dirty="0" smtClean="0"/>
              <a:t>. </a:t>
            </a:r>
            <a:endParaRPr lang="mk" b="0" i="0" u="none" baseline="0" dirty="0"/>
          </a:p>
          <a:p>
            <a:pPr algn="l" rtl="0" eaLnBrk="1" hangingPunct="1">
              <a:spcBef>
                <a:spcPct val="0"/>
              </a:spcBef>
            </a:pPr>
            <a:endParaRPr lang="mk" i="1" baseline="0" dirty="0" smtClean="0"/>
          </a:p>
          <a:p>
            <a:pPr algn="just" rtl="0" eaLnBrk="1" hangingPunct="1">
              <a:spcBef>
                <a:spcPct val="0"/>
              </a:spcBef>
            </a:pPr>
            <a:r>
              <a:rPr lang="mk" b="0" i="0" u="none" baseline="0" dirty="0"/>
              <a:t>Првиот е дека </a:t>
            </a:r>
            <a:r>
              <a:rPr lang="mk" b="1" i="0" u="none" baseline="0" dirty="0"/>
              <a:t>зачувувањето на човековите права </a:t>
            </a:r>
            <a:r>
              <a:rPr lang="mk" b="0" i="0" u="none" baseline="0" dirty="0"/>
              <a:t>е процес кој се повторува и кој мора да се осигура земјаќи ги предвид сите прецизни околности</a:t>
            </a:r>
            <a:r>
              <a:rPr lang="mk" b="0" i="0" u="none" baseline="0" dirty="0" smtClean="0"/>
              <a:t>. Од </a:t>
            </a:r>
            <a:r>
              <a:rPr lang="mk" b="0" i="0" u="none" baseline="0" dirty="0"/>
              <a:t>оваа причина утврдувањето на соодветните заштитни мерки треба да се направи на секој чекор од животот на процедуралното правило: </a:t>
            </a:r>
            <a:r>
              <a:rPr lang="mk" b="1" i="1" u="none" baseline="0" dirty="0"/>
              <a:t>неговото воспоставување </a:t>
            </a:r>
            <a:r>
              <a:rPr lang="mk" b="0" i="0" u="none" baseline="0" dirty="0"/>
              <a:t>(односно, инкорпорирање во домаѓното право), </a:t>
            </a:r>
            <a:r>
              <a:rPr lang="mk" b="1" i="1" u="none" baseline="0" dirty="0">
                <a:solidFill>
                  <a:srgbClr val="FF0000"/>
                </a:solidFill>
              </a:rPr>
              <a:t>неговата имплементација </a:t>
            </a:r>
            <a:r>
              <a:rPr lang="mk" b="0" i="1" u="none" baseline="0" dirty="0">
                <a:solidFill>
                  <a:srgbClr val="FF0000"/>
                </a:solidFill>
              </a:rPr>
              <a:t>(односно интерна организација за да се овозможи овластувањето или процедурата да се случат) </a:t>
            </a:r>
            <a:r>
              <a:rPr lang="mk" b="1" i="1" u="none" baseline="0" dirty="0">
                <a:solidFill>
                  <a:srgbClr val="FF0000"/>
                </a:solidFill>
              </a:rPr>
              <a:t>и </a:t>
            </a:r>
            <a:r>
              <a:rPr lang="mk" b="0" i="1" u="none" baseline="0" dirty="0">
                <a:solidFill>
                  <a:srgbClr val="FF0000"/>
                </a:solidFill>
              </a:rPr>
              <a:t>на крај </a:t>
            </a:r>
            <a:r>
              <a:rPr lang="mk" b="1" i="1" u="none" baseline="0" dirty="0">
                <a:solidFill>
                  <a:srgbClr val="FF0000"/>
                </a:solidFill>
              </a:rPr>
              <a:t>неговата примена </a:t>
            </a:r>
            <a:r>
              <a:rPr lang="mk" b="0" i="1" u="none" baseline="0" dirty="0">
                <a:solidFill>
                  <a:srgbClr val="FF0000"/>
                </a:solidFill>
              </a:rPr>
              <a:t>(односно, неговата конкретна примена во дадениот одреден случај)</a:t>
            </a:r>
            <a:r>
              <a:rPr lang="mk" b="0" i="1" u="none" baseline="0" dirty="0"/>
              <a:t>.</a:t>
            </a:r>
            <a:r>
              <a:rPr lang="mk" b="0" i="0" u="none" baseline="0" dirty="0"/>
              <a:t> Предвидувањето е освен тоа особено важна акција која го овозможува зачувувањето на човековите права „според дизајн“ - каде што е соодветно - што во основа значи дека, ако заштитната мерка е дизајнирана да биде вклучена во дадената процедура во време кога таа процедура била дефинирана, оваа заштитна мерка ќе биде потполно компатибилна со примената на таа процедура, што ќе овозможи да се зачуваат напорите во примената на заштитната мерка и да се осигура исправна примена на заштитната мерка во полза на заштитата на основните права. </a:t>
            </a:r>
          </a:p>
          <a:p>
            <a:pPr algn="just" rtl="0" eaLnBrk="1" hangingPunct="1">
              <a:spcBef>
                <a:spcPct val="0"/>
              </a:spcBef>
            </a:pPr>
            <a:r>
              <a:rPr lang="mk" b="0" i="0" u="none" baseline="0" dirty="0"/>
              <a:t>	</a:t>
            </a:r>
          </a:p>
          <a:p>
            <a:pPr algn="just" rtl="0" eaLnBrk="1" hangingPunct="1">
              <a:spcBef>
                <a:spcPct val="0"/>
              </a:spcBef>
            </a:pPr>
            <a:r>
              <a:rPr lang="mk" b="0" i="0" u="none" baseline="0" dirty="0"/>
              <a:t>Втор е принципот на </a:t>
            </a:r>
            <a:r>
              <a:rPr lang="mk" b="1" i="0" u="none" baseline="0" dirty="0"/>
              <a:t>правна основа.</a:t>
            </a:r>
            <a:r>
              <a:rPr lang="mk" b="0" i="0" u="none" baseline="0" dirty="0"/>
              <a:t> Заштитните мерки мораат да бидат уредени со домашното законодавство, кое ја овозможува нивната ефективност и знаење на јавноста (благодарение на што граѓаните ќе бидат во можност да ги знаат нивните права и обврски</a:t>
            </a:r>
            <a:r>
              <a:rPr lang="mk" b="0" i="0" u="none" baseline="0" dirty="0" smtClean="0"/>
              <a:t>).  Меѓутоа</a:t>
            </a:r>
            <a:r>
              <a:rPr lang="mk" b="0" i="0" u="none" baseline="0" dirty="0"/>
              <a:t>, поимот „домашно законодавство“ овде се разбира во неговата </a:t>
            </a:r>
            <a:r>
              <a:rPr lang="mk" b="1" i="0" u="none" baseline="0" dirty="0"/>
              <a:t>материјална смисла</a:t>
            </a:r>
            <a:r>
              <a:rPr lang="mk" b="0" i="0" u="none" baseline="0" dirty="0"/>
              <a:t> и се однесува на законските акти но и на уставните правила и другите правни извори како што се постојана судска практика (извор: Објаснувачки извештај кон Конвенцијата за компјутерски криминал, кој одговара на ставот на Европскиот суд за човекови права - ЕСЧП на Советот на Европа). </a:t>
            </a:r>
          </a:p>
          <a:p>
            <a:pPr algn="l" rtl="0" eaLnBrk="1" hangingPunct="1">
              <a:spcBef>
                <a:spcPct val="0"/>
              </a:spcBef>
            </a:pPr>
            <a:endParaRPr lang="mk" baseline="0"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CA7CE54F-BF29-479B-9793-7E3E7FF99A93}" type="slidenum">
              <a:rPr>
                <a:cs typeface="Arial" charset="0"/>
              </a:rPr>
              <a:pPr fontAlgn="base">
                <a:spcBef>
                  <a:spcPct val="0"/>
                </a:spcBef>
                <a:spcAft>
                  <a:spcPct val="0"/>
                </a:spcAft>
                <a:defRPr/>
              </a:pPr>
              <a:t>126</a:t>
            </a:fld>
            <a:endParaRPr lang="mk">
              <a:cs typeface="Arial" charset="0"/>
            </a:endParaRPr>
          </a:p>
        </p:txBody>
      </p:sp>
    </p:spTree>
    <p:extLst>
      <p:ext uri="{BB962C8B-B14F-4D97-AF65-F5344CB8AC3E}">
        <p14:creationId xmlns:p14="http://schemas.microsoft.com/office/powerpoint/2010/main" val="3760424234"/>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algn="l" rtl="0" eaLnBrk="1" hangingPunct="1">
              <a:spcBef>
                <a:spcPct val="0"/>
              </a:spcBef>
            </a:pPr>
            <a:r>
              <a:rPr lang="mk" b="0" i="0" u="none" dirty="0"/>
              <a:t>2 - Следењето на одредбата објаснува дека заштитата на човековите права мора да биде „адекватна“ и да ги вклучи правата кои произлегуваат од обврските кои секоја земја ги презела</a:t>
            </a:r>
            <a:r>
              <a:rPr lang="mk" b="0" i="0" u="none" dirty="0" smtClean="0"/>
              <a:t>.  </a:t>
            </a:r>
            <a:r>
              <a:rPr lang="mk" b="0" i="0" u="none" dirty="0"/>
              <a:t>Двата примери кои се дадени се </a:t>
            </a:r>
            <a:r>
              <a:rPr lang="mk" sz="800" b="0" i="0" u="none" kern="1200" dirty="0">
                <a:solidFill>
                  <a:schemeClr val="tx1"/>
                </a:solidFill>
                <a:latin typeface="+mn-lt"/>
                <a:ea typeface="+mn-ea"/>
                <a:cs typeface="+mn-cs"/>
              </a:rPr>
              <a:t>Конвенцијата за заштита на човековите права и основни слободи на Советот на Европа (СЕ) од 1950 година, често поедноставно наречена „Европската конвенција за човекови права“ (ЕКЧП) и Меѓународниот пакт за граѓански и политички права на Обединетите нации (МПГПП) од 1966 година. Други примери можат да бидат Американската конвенцијата за човекови права од 1969 година и Африканска повелба за правата на човекот и народите од 1981 година.</a:t>
            </a:r>
          </a:p>
          <a:p>
            <a:pPr algn="l" rtl="0" eaLnBrk="1" hangingPunct="1">
              <a:spcBef>
                <a:spcPct val="0"/>
              </a:spcBef>
            </a:pPr>
            <a:endParaRPr lang="mk" sz="800" kern="1200" dirty="0" smtClean="0">
              <a:solidFill>
                <a:schemeClr val="tx1"/>
              </a:solidFill>
              <a:latin typeface="+mn-lt"/>
              <a:ea typeface="+mn-ea"/>
              <a:cs typeface="+mn-cs"/>
            </a:endParaRPr>
          </a:p>
          <a:p>
            <a:pPr algn="l" rtl="0" eaLnBrk="1" hangingPunct="1">
              <a:spcBef>
                <a:spcPct val="0"/>
              </a:spcBef>
            </a:pPr>
            <a:r>
              <a:rPr lang="mk" sz="800" b="0" i="1" u="none" kern="1200" dirty="0">
                <a:solidFill>
                  <a:schemeClr val="tx1"/>
                </a:solidFill>
                <a:latin typeface="+mn-lt"/>
                <a:ea typeface="+mn-ea"/>
                <a:cs typeface="+mn-cs"/>
              </a:rPr>
              <a:t>Поимот „адекватност</a:t>
            </a:r>
            <a:r>
              <a:rPr lang="mk" sz="800" b="0" i="1" u="none" kern="1200" dirty="0" smtClean="0">
                <a:solidFill>
                  <a:schemeClr val="tx1"/>
                </a:solidFill>
                <a:latin typeface="+mn-lt"/>
                <a:ea typeface="+mn-ea"/>
                <a:cs typeface="+mn-cs"/>
              </a:rPr>
              <a:t>“ значи </a:t>
            </a:r>
            <a:r>
              <a:rPr lang="mk" sz="800" b="0" i="1" u="none" kern="1200" dirty="0">
                <a:solidFill>
                  <a:schemeClr val="tx1"/>
                </a:solidFill>
                <a:latin typeface="+mn-lt"/>
                <a:ea typeface="+mn-ea"/>
                <a:cs typeface="+mn-cs"/>
              </a:rPr>
              <a:t>уште еднаш дека заштитните мерки кои постојат мораат да бидат прилагодени на специфични околности за да ефикасно ги штитат човековите права земајќи ги предвид овие околности. </a:t>
            </a:r>
          </a:p>
          <a:p>
            <a:pPr algn="l" rtl="0" eaLnBrk="1" hangingPunct="1">
              <a:spcBef>
                <a:spcPct val="0"/>
              </a:spcBef>
            </a:pPr>
            <a:endParaRPr lang="mk" sz="800" i="1" kern="1200" baseline="0" dirty="0" smtClean="0">
              <a:solidFill>
                <a:schemeClr val="tx1"/>
              </a:solidFill>
              <a:latin typeface="+mn-lt"/>
              <a:ea typeface="+mn-ea"/>
              <a:cs typeface="+mn-cs"/>
            </a:endParaRPr>
          </a:p>
          <a:p>
            <a:pPr algn="l" rtl="0" eaLnBrk="1" hangingPunct="1">
              <a:spcBef>
                <a:spcPct val="0"/>
              </a:spcBef>
            </a:pPr>
            <a:r>
              <a:rPr lang="mk" sz="800" b="0" i="1" u="none" kern="1200" baseline="0" dirty="0">
                <a:solidFill>
                  <a:schemeClr val="tx1"/>
                </a:solidFill>
                <a:latin typeface="+mn-lt"/>
                <a:ea typeface="+mn-ea"/>
                <a:cs typeface="+mn-cs"/>
              </a:rPr>
              <a:t>Неколку права кои се заеднички за ЕКЧП и за МПГПП ќе бидат наведени во следниот слајд.</a:t>
            </a:r>
          </a:p>
          <a:p>
            <a:pPr algn="l" rtl="0" eaLnBrk="1" hangingPunct="1">
              <a:spcBef>
                <a:spcPct val="0"/>
              </a:spcBef>
            </a:pPr>
            <a:endParaRPr lang="mk" baseline="0" dirty="0" smtClean="0"/>
          </a:p>
          <a:p>
            <a:pPr algn="l" rtl="0" eaLnBrk="1" hangingPunct="1">
              <a:spcBef>
                <a:spcPct val="0"/>
              </a:spcBef>
            </a:pPr>
            <a:r>
              <a:rPr lang="mk" b="0" i="0" u="none" baseline="0" dirty="0"/>
              <a:t>3 - На крај, ставот 1 од членот 15 објаснува дека овие заштитни мери мораат да го осигураат во најмала рака принципот на </a:t>
            </a:r>
            <a:r>
              <a:rPr lang="mk" b="1" i="0" u="none" baseline="0" dirty="0"/>
              <a:t>пропорционалност</a:t>
            </a:r>
            <a:r>
              <a:rPr lang="mk" b="0" i="0" u="none" baseline="0" dirty="0"/>
              <a:t>. Принципот на пропорционалност е уште еден важен принцип, чие значење може да варира во зависност од правниот систем</a:t>
            </a:r>
            <a:r>
              <a:rPr lang="mk" b="0" i="0" u="none" baseline="0" dirty="0" smtClean="0"/>
              <a:t>. </a:t>
            </a:r>
            <a:endParaRPr lang="mk" b="0" i="0" u="none" baseline="0" dirty="0"/>
          </a:p>
          <a:p>
            <a:pPr algn="l" rtl="0" eaLnBrk="1" hangingPunct="1">
              <a:spcBef>
                <a:spcPct val="0"/>
              </a:spcBef>
            </a:pPr>
            <a:endParaRPr lang="mk" baseline="0" dirty="0" smtClean="0"/>
          </a:p>
          <a:p>
            <a:pPr algn="l" rtl="0" eaLnBrk="1" hangingPunct="1">
              <a:spcBef>
                <a:spcPct val="0"/>
              </a:spcBef>
            </a:pPr>
            <a:r>
              <a:rPr lang="mk" b="0" i="0" u="none" dirty="0"/>
              <a:t>Принципот на пропорционалност бара да постои разумен однос меѓу одредена цел која треба да се постигне и средствата кои се корустат за да се постигне целта</a:t>
            </a:r>
            <a:r>
              <a:rPr lang="mk" b="0" i="0" u="none" dirty="0" smtClean="0"/>
              <a:t>.  </a:t>
            </a:r>
            <a:endParaRPr lang="mk" b="0" i="0" u="none" dirty="0"/>
          </a:p>
          <a:p>
            <a:pPr algn="l" rtl="0" eaLnBrk="1" hangingPunct="1">
              <a:spcBef>
                <a:spcPct val="0"/>
              </a:spcBef>
            </a:pPr>
            <a:endParaRPr lang="mk" baseline="0" dirty="0" smtClean="0"/>
          </a:p>
          <a:p>
            <a:pPr algn="l" rtl="0" eaLnBrk="1" hangingPunct="1">
              <a:spcBef>
                <a:spcPct val="0"/>
              </a:spcBef>
            </a:pPr>
            <a:r>
              <a:rPr lang="mk" b="0" i="0" u="none" baseline="0" dirty="0"/>
              <a:t>Во земји обврзани со ЕКЧП принципот </a:t>
            </a:r>
            <a:r>
              <a:rPr lang="mk" b="0" i="0" u="none" baseline="0" dirty="0" smtClean="0"/>
              <a:t>на пропорционалност </a:t>
            </a:r>
            <a:r>
              <a:rPr lang="mk" b="0" i="0" u="none" baseline="0" dirty="0"/>
              <a:t>обезбедува дека ниту едно друго помалку наметливо овластување или процедура можело да овозможи да се постигне адекватно целта на ова овластување или процедура, земајќи ги предвид природата и околностите на кривичното дело и природата и легитимноста на основните права кои се на удар</a:t>
            </a:r>
            <a:r>
              <a:rPr lang="mk" b="0" i="0" u="none" baseline="0" dirty="0" smtClean="0"/>
              <a:t>.  </a:t>
            </a:r>
            <a:endParaRPr lang="mk" b="0" i="0" u="none" baseline="0" dirty="0"/>
          </a:p>
          <a:p>
            <a:pPr algn="l" rtl="0" eaLnBrk="1" hangingPunct="1">
              <a:spcBef>
                <a:spcPct val="0"/>
              </a:spcBef>
            </a:pPr>
            <a:endParaRPr lang="mk" baseline="0" dirty="0" smtClean="0"/>
          </a:p>
          <a:p>
            <a:pPr algn="l" rtl="0" eaLnBrk="1" hangingPunct="1">
              <a:spcBef>
                <a:spcPct val="0"/>
              </a:spcBef>
            </a:pPr>
            <a:r>
              <a:rPr lang="mk" b="0" i="0" u="none" baseline="0" dirty="0"/>
              <a:t>Во рамки на ЕКЧО, овој принцип се разбира како принцип кој вклучува или е пратен со друг принцип кој е принцип на „неопходност“ на овластувањето или на процедурата. Тој се однесува на:</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mk" b="0" i="0" u="none" dirty="0"/>
              <a:t>дали постои итна општествена потреба за одредено ограничување на основните права</a:t>
            </a:r>
            <a:r>
              <a:rPr lang="mk" b="0" i="0" u="none" dirty="0" smtClean="0"/>
              <a:t>? </a:t>
            </a:r>
            <a:endParaRPr lang="mk" b="0" i="0" u="none" dirty="0"/>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mk" b="0" i="0" u="none" dirty="0"/>
              <a:t>ако постои, дали конкретното ограничување одговара на оваа потреба?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mk" b="0" i="0" u="none" dirty="0"/>
              <a:t>ако одговара, дали е тоа пропорционален одговор на таа потреба? </a:t>
            </a:r>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mk" i="1" baseline="0" dirty="0" smtClean="0"/>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r>
              <a:rPr lang="mk" b="0" i="1" u="none" baseline="0" dirty="0"/>
              <a:t>Како пример, изричното ограничување спомнато во член 21 дека примената на мерките за пресретнување треба да се спроведува во однос на низа сериозни кривични дела, утврдени со домашмното законодавство, е експлицитен пример на примената на принципот на пропрционалност (видете го извештајот со објаснување кон Конвенцијата од Будимпешта).</a:t>
            </a:r>
            <a:endParaRPr lang="mk" i="1" baseline="0" dirty="0" smtClean="0"/>
          </a:p>
          <a:p>
            <a:pPr algn="l" rtl="0" eaLnBrk="1" hangingPunct="1">
              <a:spcBef>
                <a:spcPct val="0"/>
              </a:spcBef>
            </a:pPr>
            <a:endParaRPr lang="mk" baseline="0" dirty="0" smtClean="0"/>
          </a:p>
          <a:p>
            <a:pPr algn="l" rtl="0" eaLnBrk="1" hangingPunct="1">
              <a:spcBef>
                <a:spcPct val="0"/>
              </a:spcBef>
            </a:pPr>
            <a:endParaRPr lang="mk" baseline="0"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CA7CE54F-BF29-479B-9793-7E3E7FF99A93}" type="slidenum">
              <a:rPr>
                <a:cs typeface="Arial" charset="0"/>
              </a:rPr>
              <a:pPr fontAlgn="base">
                <a:spcBef>
                  <a:spcPct val="0"/>
                </a:spcBef>
                <a:spcAft>
                  <a:spcPct val="0"/>
                </a:spcAft>
                <a:defRPr/>
              </a:pPr>
              <a:t>127</a:t>
            </a:fld>
            <a:endParaRPr lang="mk">
              <a:cs typeface="Arial" charset="0"/>
            </a:endParaRPr>
          </a:p>
        </p:txBody>
      </p:sp>
    </p:spTree>
    <p:extLst>
      <p:ext uri="{BB962C8B-B14F-4D97-AF65-F5344CB8AC3E}">
        <p14:creationId xmlns:p14="http://schemas.microsoft.com/office/powerpoint/2010/main" val="3760424234"/>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baseline="0">
                <a:solidFill>
                  <a:schemeClr val="tx1"/>
                </a:solidFill>
                <a:latin typeface="+mn-lt"/>
                <a:ea typeface="+mn-ea"/>
                <a:cs typeface="+mn-cs"/>
              </a:rPr>
              <a:t>Меѓу правата кои се гарантирани и со ЕКЧП и со МПГПП и кои </a:t>
            </a:r>
            <a:r>
              <a:rPr lang="mk" b="0" i="0" u="none" baseline="0"/>
              <a:t>можат да влезат во игра во текот на истраги и гонења на компјутерскиот криминал</a:t>
            </a:r>
            <a:r>
              <a:rPr lang="mk" sz="1200" b="0" i="0" u="none" kern="1200" baseline="0">
                <a:solidFill>
                  <a:schemeClr val="tx1"/>
                </a:solidFill>
                <a:latin typeface="+mn-lt"/>
                <a:ea typeface="+mn-ea"/>
                <a:cs typeface="+mn-cs"/>
              </a:rPr>
              <a:t> се:</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mk" sz="1200" b="0" i="0" u="none" kern="1200" baseline="0">
                <a:solidFill>
                  <a:schemeClr val="tx1"/>
                </a:solidFill>
                <a:latin typeface="+mn-lt"/>
                <a:ea typeface="+mn-ea"/>
                <a:cs typeface="+mn-cs"/>
              </a:rPr>
              <a:t>Правото на слобода и на безбедност</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mk" sz="1200" b="0" i="0" u="none" kern="1200" baseline="0">
                <a:solidFill>
                  <a:schemeClr val="tx1"/>
                </a:solidFill>
                <a:latin typeface="+mn-lt"/>
                <a:ea typeface="+mn-ea"/>
                <a:cs typeface="+mn-cs"/>
              </a:rPr>
              <a:t>Право на правична судска постапка и на презумција на невиност (вклучително и право на молчење и на неинкриминирање),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mk" sz="1200" b="0" i="0" u="none" kern="1200" baseline="0">
                <a:solidFill>
                  <a:schemeClr val="tx1"/>
                </a:solidFill>
                <a:latin typeface="+mn-lt"/>
                <a:ea typeface="+mn-ea"/>
                <a:cs typeface="+mn-cs"/>
              </a:rPr>
              <a:t>Право дека не може да биде осуден за </a:t>
            </a:r>
            <a:r>
              <a:rPr lang="mk" sz="2400" b="0" i="0" u="none" strike="noStrike" kern="1200" baseline="0">
                <a:solidFill>
                  <a:schemeClr val="tx1"/>
                </a:solidFill>
                <a:latin typeface="+mn-lt"/>
                <a:ea typeface="+mn-ea"/>
                <a:cs typeface="+mn-cs"/>
              </a:rPr>
              <a:t>дело сторено со чинење или нечинење кое според внатрешното право, во моментот на извршувањето, не претставувало кривично дело,</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mk" sz="2400" b="0" i="0" u="none" strike="noStrike" kern="1200" baseline="0">
                <a:solidFill>
                  <a:schemeClr val="tx1"/>
                </a:solidFill>
                <a:latin typeface="+mn-lt"/>
                <a:ea typeface="+mn-ea"/>
                <a:cs typeface="+mn-cs"/>
              </a:rPr>
              <a:t>Право</a:t>
            </a:r>
            <a:r>
              <a:rPr lang="mk" sz="1200" b="0" i="0" u="none" kern="1200" baseline="0">
                <a:solidFill>
                  <a:schemeClr val="tx1"/>
                </a:solidFill>
                <a:latin typeface="+mn-lt"/>
                <a:ea typeface="+mn-ea"/>
                <a:cs typeface="+mn-cs"/>
              </a:rPr>
              <a:t> на приватен живот или на „приватност“,</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mk" sz="1200" b="0" i="0" u="none" kern="1200" baseline="0">
                <a:solidFill>
                  <a:schemeClr val="tx1"/>
                </a:solidFill>
                <a:latin typeface="+mn-lt"/>
                <a:ea typeface="+mn-ea"/>
                <a:cs typeface="+mn-cs"/>
              </a:rPr>
              <a:t>Слобода на мислење, совест и вера,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mk" sz="1200" b="0" i="0" u="none" kern="1200" baseline="0">
                <a:solidFill>
                  <a:schemeClr val="tx1"/>
                </a:solidFill>
                <a:latin typeface="+mn-lt"/>
                <a:ea typeface="+mn-ea"/>
                <a:cs typeface="+mn-cs"/>
              </a:rPr>
              <a:t>Слобода на изразување,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mk" sz="1200" b="0" i="0" u="none" kern="1200" baseline="0">
                <a:solidFill>
                  <a:schemeClr val="tx1"/>
                </a:solidFill>
                <a:latin typeface="+mn-lt"/>
                <a:ea typeface="+mn-ea"/>
                <a:cs typeface="+mn-cs"/>
              </a:rPr>
              <a:t>Слобода на </a:t>
            </a:r>
            <a:r>
              <a:rPr lang="mk" sz="1200" b="0" i="0" u="none"/>
              <a:t>мирно </a:t>
            </a:r>
            <a:r>
              <a:rPr lang="mk" sz="1200" b="0" i="0" u="none" kern="1200" baseline="0">
                <a:solidFill>
                  <a:schemeClr val="tx1"/>
                </a:solidFill>
                <a:latin typeface="+mn-lt"/>
                <a:ea typeface="+mn-ea"/>
                <a:cs typeface="+mn-cs"/>
              </a:rPr>
              <a:t>собирање и здружување.</a:t>
            </a:r>
          </a:p>
          <a:p>
            <a:pPr marL="171450" marR="0" indent="-171450" algn="l" defTabSz="457200" rtl="0" eaLnBrk="1" fontAlgn="base" latinLnBrk="0" hangingPunct="1">
              <a:lnSpc>
                <a:spcPct val="100000"/>
              </a:lnSpc>
              <a:spcBef>
                <a:spcPct val="0"/>
              </a:spcBef>
              <a:spcAft>
                <a:spcPct val="0"/>
              </a:spcAft>
              <a:buClrTx/>
              <a:buSzTx/>
              <a:buFontTx/>
              <a:buChar char="-"/>
              <a:tabLst/>
              <a:defRPr/>
            </a:pPr>
            <a:endParaRPr lang="mk" sz="1200" i="0" kern="1200" baseline="0" dirty="0" smtClean="0">
              <a:solidFill>
                <a:schemeClr val="tx1"/>
              </a:solidFill>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endParaRPr lang="mk" sz="1200" i="0" kern="1200" dirty="0" smtClean="0">
              <a:solidFill>
                <a:schemeClr val="tx1"/>
              </a:solidFill>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CA7CE54F-BF29-479B-9793-7E3E7FF99A93}" type="slidenum">
              <a:rPr>
                <a:cs typeface="Arial" charset="0"/>
              </a:rPr>
              <a:pPr fontAlgn="base">
                <a:spcBef>
                  <a:spcPct val="0"/>
                </a:spcBef>
                <a:spcAft>
                  <a:spcPct val="0"/>
                </a:spcAft>
                <a:defRPr/>
              </a:pPr>
              <a:t>128</a:t>
            </a:fld>
            <a:endParaRPr lang="mk">
              <a:cs typeface="Arial" charset="0"/>
            </a:endParaRPr>
          </a:p>
        </p:txBody>
      </p:sp>
    </p:spTree>
    <p:extLst>
      <p:ext uri="{BB962C8B-B14F-4D97-AF65-F5344CB8AC3E}">
        <p14:creationId xmlns:p14="http://schemas.microsoft.com/office/powerpoint/2010/main" val="1677106174"/>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algn="l" rtl="0" eaLnBrk="1" hangingPunct="1">
              <a:spcBef>
                <a:spcPct val="0"/>
              </a:spcBef>
            </a:pPr>
            <a:r>
              <a:rPr lang="mk" b="0" i="0" u="none" dirty="0"/>
              <a:t>Став 2 oд членот 15 не ги ограничува врстите услови и заштитни мерки кои може да се применат. Овој член само дава листа на заштитни мерки кои мораат да бидат имплементирани како минимум, кога тоа е соодветно со оглед на природата на процедурата или овластувањето во прашање (во зависност од </a:t>
            </a:r>
            <a:r>
              <a:rPr lang="mk" b="1" i="0" u="none" dirty="0"/>
              <a:t>повевќе или помалку наметливата природа на овластувањето или на процедурата</a:t>
            </a:r>
            <a:r>
              <a:rPr lang="mk" b="0" i="0" u="none" dirty="0"/>
              <a:t>).</a:t>
            </a:r>
          </a:p>
          <a:p>
            <a:pPr algn="l" rtl="0" eaLnBrk="1" hangingPunct="1">
              <a:spcBef>
                <a:spcPct val="0"/>
              </a:spcBef>
            </a:pPr>
            <a:endParaRPr lang="mk" baseline="0" dirty="0" smtClean="0"/>
          </a:p>
          <a:p>
            <a:pPr algn="l" rtl="0" eaLnBrk="1" hangingPunct="1">
              <a:spcBef>
                <a:spcPct val="0"/>
              </a:spcBef>
            </a:pPr>
            <a:r>
              <a:rPr lang="mk" b="0" i="0" u="none" baseline="0" dirty="0"/>
              <a:t>Овие вторите заштитни мерки се:</a:t>
            </a:r>
          </a:p>
          <a:p>
            <a:pPr marL="171450" indent="-171450" algn="l" rtl="0" eaLnBrk="1" hangingPunct="1">
              <a:spcBef>
                <a:spcPct val="0"/>
              </a:spcBef>
              <a:buFont typeface="Arial" panose="020B0604020202020204" pitchFamily="34" charset="0"/>
              <a:buChar char="•"/>
            </a:pPr>
            <a:r>
              <a:rPr lang="mk" b="0" i="0" u="none" dirty="0"/>
              <a:t>судски или друг независен надзор, </a:t>
            </a:r>
          </a:p>
          <a:p>
            <a:pPr marL="171450" indent="-171450" algn="l" rtl="0" eaLnBrk="1" hangingPunct="1">
              <a:spcBef>
                <a:spcPct val="0"/>
              </a:spcBef>
              <a:buFont typeface="Arial" panose="020B0604020202020204" pitchFamily="34" charset="0"/>
              <a:buChar char="•"/>
            </a:pPr>
            <a:r>
              <a:rPr lang="mk" b="0" i="0" u="none" dirty="0"/>
              <a:t>основи кои ја оправдуваат примената, </a:t>
            </a:r>
          </a:p>
          <a:p>
            <a:pPr marL="171450" indent="-171450" algn="l" rtl="0" eaLnBrk="1" hangingPunct="1">
              <a:spcBef>
                <a:spcPct val="0"/>
              </a:spcBef>
              <a:buFont typeface="Arial" panose="020B0604020202020204" pitchFamily="34" charset="0"/>
              <a:buChar char="•"/>
            </a:pPr>
            <a:r>
              <a:rPr lang="mk" b="0" i="0" u="none" dirty="0"/>
              <a:t>и ограничувањата на обемот и на траењето на таквите овластувања или процедури</a:t>
            </a:r>
            <a:r>
              <a:rPr lang="mk" b="0" i="0" u="none" dirty="0" smtClean="0"/>
              <a:t>. </a:t>
            </a:r>
            <a:endParaRPr lang="mk" b="0" i="0" u="none" dirty="0"/>
          </a:p>
          <a:p>
            <a:pPr algn="l" rtl="0" eaLnBrk="1" hangingPunct="1">
              <a:spcBef>
                <a:spcPct val="0"/>
              </a:spcBef>
            </a:pPr>
            <a:endParaRPr lang="mk" dirty="0" smtClean="0"/>
          </a:p>
          <a:p>
            <a:pPr algn="l" rtl="0" eaLnBrk="1" hangingPunct="1">
              <a:spcBef>
                <a:spcPct val="0"/>
              </a:spcBef>
            </a:pPr>
            <a:r>
              <a:rPr lang="mk" b="1" i="0" u="none" dirty="0"/>
              <a:t>Независен надзор </a:t>
            </a:r>
            <a:r>
              <a:rPr lang="mk" b="0" i="0" u="none" dirty="0"/>
              <a:t>и </a:t>
            </a:r>
            <a:r>
              <a:rPr lang="mk" b="1" i="0" u="none" dirty="0"/>
              <a:t>ограничувањето на обемот и на времето </a:t>
            </a:r>
            <a:r>
              <a:rPr lang="mk" b="0" i="0" u="none" dirty="0"/>
              <a:t>се традиционални заштитни мерки кои ја обезбедуваат пропорционалноста на наметливите мерки, со наметнување на граници на овие мерки и со овозможување на независна верификација на почитувањето на овие ограничувања и на другите принципи кои го осигуруваат правото на заштита</a:t>
            </a:r>
            <a:r>
              <a:rPr lang="mk" b="0" i="0" u="none" dirty="0" smtClean="0"/>
              <a:t>. </a:t>
            </a:r>
            <a:endParaRPr lang="mk" b="1" i="0" u="none" dirty="0"/>
          </a:p>
          <a:p>
            <a:pPr algn="l" rtl="0" eaLnBrk="1" hangingPunct="1">
              <a:spcBef>
                <a:spcPct val="0"/>
              </a:spcBef>
            </a:pPr>
            <a:endParaRPr lang="mk" baseline="0" dirty="0" smtClean="0"/>
          </a:p>
          <a:p>
            <a:pPr algn="l" rtl="0" eaLnBrk="1" hangingPunct="1">
              <a:spcBef>
                <a:spcPct val="0"/>
              </a:spcBef>
            </a:pPr>
            <a:r>
              <a:rPr lang="mk" b="1" i="0" u="none" baseline="0" dirty="0"/>
              <a:t>Дефинирање на основите </a:t>
            </a:r>
            <a:r>
              <a:rPr lang="mk" b="0" i="0" u="none" baseline="0" dirty="0"/>
              <a:t>кои ја оправдуваат наметливата мерка е уште еден принцип кој традиционално ги обезбедува неопходноста и пропорционалноста на оваа мерка (ова дефинирање овозможува да сепотврди дали мерката која ги ограничува слободите е ефективно потребна, и дали оваа мерка е пропорционална со специфичната цел која треба да се постигне</a:t>
            </a:r>
            <a:r>
              <a:rPr lang="mk" b="0" i="0" u="none" baseline="0" dirty="0" smtClean="0"/>
              <a:t>).  </a:t>
            </a:r>
            <a:endParaRPr lang="mk" b="0" i="0" u="none" baseline="0" dirty="0"/>
          </a:p>
          <a:p>
            <a:pPr algn="l" rtl="0" eaLnBrk="1" hangingPunct="1">
              <a:spcBef>
                <a:spcPct val="0"/>
              </a:spcBef>
            </a:pPr>
            <a:endParaRPr lang="mk" baseline="0" dirty="0" smtClean="0"/>
          </a:p>
          <a:p>
            <a:pPr algn="l" rtl="0" eaLnBrk="1" hangingPunct="1">
              <a:spcBef>
                <a:spcPct val="0"/>
              </a:spcBef>
            </a:pPr>
            <a:r>
              <a:rPr lang="mk" b="0" i="0" u="none" dirty="0"/>
              <a:t>Идејата дека заштитните мерки мораат да бидат имплементирани во мера во која тие се „</a:t>
            </a:r>
            <a:r>
              <a:rPr lang="mk" b="0" i="1" u="none" dirty="0"/>
              <a:t>соодветни во поглед на природата на процедурата или на овластувањето во прашање</a:t>
            </a:r>
            <a:r>
              <a:rPr lang="mk" b="0" i="0" u="none" dirty="0"/>
              <a:t>“ заслужува да биде дополнително објаснето</a:t>
            </a:r>
            <a:r>
              <a:rPr lang="mk" b="0" i="0" u="none" dirty="0" smtClean="0"/>
              <a:t>. Ова </a:t>
            </a:r>
            <a:r>
              <a:rPr lang="mk" b="0" i="0" u="none" dirty="0"/>
              <a:t>укажување по трет пат потсеќа на важноста да се земат предвид околностите на средината во одредувањето на соодветните заштитни мерки. На пример, како што е наведено во извештајот со објаснувања кон Конвенцијата за компјутерски криминал, „</a:t>
            </a:r>
            <a:r>
              <a:rPr lang="mk" sz="1200" b="0" i="1" u="none" strike="noStrike" kern="1200" dirty="0">
                <a:solidFill>
                  <a:schemeClr val="tx1"/>
                </a:solidFill>
                <a:latin typeface="+mn-lt"/>
                <a:ea typeface="+mn-ea"/>
                <a:cs typeface="+mn-cs"/>
              </a:rPr>
              <a:t>Страните треба јасно да ги применат условите и заштитните мерки како што се“ </a:t>
            </a:r>
            <a:r>
              <a:rPr lang="mk" sz="1200" b="0" i="0" u="none" strike="noStrike" kern="1200" dirty="0">
                <a:solidFill>
                  <a:schemeClr val="tx1"/>
                </a:solidFill>
                <a:latin typeface="+mn-lt"/>
                <a:ea typeface="+mn-ea"/>
                <a:cs typeface="+mn-cs"/>
              </a:rPr>
              <a:t>оние спомнати во ставот 2 на овој слајд „</a:t>
            </a:r>
            <a:r>
              <a:rPr lang="mk" sz="1200" b="0" i="1" u="none" strike="noStrike" kern="1200" dirty="0">
                <a:solidFill>
                  <a:schemeClr val="tx1"/>
                </a:solidFill>
                <a:latin typeface="+mn-lt"/>
                <a:ea typeface="+mn-ea"/>
                <a:cs typeface="+mn-cs"/>
              </a:rPr>
              <a:t>во врска со пресретнувањето, со оглед на нејзината наметливост</a:t>
            </a:r>
            <a:r>
              <a:rPr lang="mk" sz="1200" b="0" i="0" u="none" strike="noStrike" kern="1200" dirty="0">
                <a:solidFill>
                  <a:schemeClr val="tx1"/>
                </a:solidFill>
                <a:latin typeface="+mn-lt"/>
                <a:ea typeface="+mn-ea"/>
                <a:cs typeface="+mn-cs"/>
              </a:rPr>
              <a:t>“, но нема подеднакво да се однесуваат и на конзервација на податоците</a:t>
            </a:r>
            <a:r>
              <a:rPr lang="mk" sz="1200" b="0" i="0" u="none" strike="noStrike" kern="1200" dirty="0" smtClean="0">
                <a:solidFill>
                  <a:schemeClr val="tx1"/>
                </a:solidFill>
                <a:latin typeface="+mn-lt"/>
                <a:ea typeface="+mn-ea"/>
                <a:cs typeface="+mn-cs"/>
              </a:rPr>
              <a:t>. Специфични </a:t>
            </a:r>
            <a:r>
              <a:rPr lang="mk" sz="1200" b="0" i="0" u="none" strike="noStrike" kern="1200" dirty="0">
                <a:solidFill>
                  <a:schemeClr val="tx1"/>
                </a:solidFill>
                <a:latin typeface="+mn-lt"/>
                <a:ea typeface="+mn-ea"/>
                <a:cs typeface="+mn-cs"/>
              </a:rPr>
              <a:t>околности исто така може да бараат заштитни мерки кои не се наведени во членот 15</a:t>
            </a:r>
            <a:r>
              <a:rPr lang="mk" sz="1200" b="0" i="0" u="none" strike="noStrike" kern="1200" dirty="0" smtClean="0">
                <a:solidFill>
                  <a:schemeClr val="tx1"/>
                </a:solidFill>
                <a:latin typeface="+mn-lt"/>
                <a:ea typeface="+mn-ea"/>
                <a:cs typeface="+mn-cs"/>
              </a:rPr>
              <a:t>.  Според </a:t>
            </a:r>
            <a:r>
              <a:rPr lang="mk" sz="1200" b="0" i="0" u="none" strike="noStrike" kern="1200" dirty="0">
                <a:solidFill>
                  <a:schemeClr val="tx1"/>
                </a:solidFill>
                <a:latin typeface="+mn-lt"/>
                <a:ea typeface="+mn-ea"/>
                <a:cs typeface="+mn-cs"/>
              </a:rPr>
              <a:t>извештајот со објаснувања, овие други заштитни мерки „</a:t>
            </a:r>
            <a:r>
              <a:rPr lang="mk" sz="1200" b="0" i="1" u="none" strike="noStrike" kern="1200" dirty="0">
                <a:solidFill>
                  <a:schemeClr val="tx1"/>
                </a:solidFill>
                <a:latin typeface="+mn-lt"/>
                <a:ea typeface="+mn-ea"/>
                <a:cs typeface="+mn-cs"/>
              </a:rPr>
              <a:t>кои треба да се адресираат со домашното законодавство го вклучуваат правото против само-инкриминација, и законски привилегии и специфичности на поединци или места кои се предмет на примената на мерката</a:t>
            </a:r>
            <a:r>
              <a:rPr lang="mk" sz="1200" b="0" i="0" u="none" strike="noStrike" kern="1200" dirty="0">
                <a:solidFill>
                  <a:schemeClr val="tx1"/>
                </a:solidFill>
                <a:latin typeface="+mn-lt"/>
                <a:ea typeface="+mn-ea"/>
                <a:cs typeface="+mn-cs"/>
              </a:rPr>
              <a:t>“ (на пример, заштитата на новинарите, судиите и адвокатските служби и кореспонденцијата треба да зајакне). </a:t>
            </a:r>
            <a:endParaRPr lang="mk" dirty="0" smtClean="0"/>
          </a:p>
          <a:p>
            <a:pPr algn="l" rtl="0" eaLnBrk="1" hangingPunct="1">
              <a:spcBef>
                <a:spcPct val="0"/>
              </a:spcBef>
            </a:pPr>
            <a:endParaRPr lang="mk"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mk" b="0" i="0" u="none" dirty="0"/>
              <a:t>Конечно, ставот 3 од членот 15 повикува на неопходноста да се земе предвид влијанието на овластувањата и процедурите врз правата, одговорностите и легитимните интереси на трети страни, во мера која е во согласност со јавниот интерес, особено цврсто спроведување на правдата</a:t>
            </a:r>
            <a:r>
              <a:rPr lang="mk" b="0" i="0" u="none" dirty="0" smtClean="0"/>
              <a:t>. Ова </a:t>
            </a:r>
            <a:r>
              <a:rPr lang="mk" b="0" i="0" u="none" dirty="0"/>
              <a:t>барање е втор аспект на принципот на пропорционалност, кој беше спомнат додека го дефиниравме овој принцип на претходниот слајд. </a:t>
            </a:r>
          </a:p>
          <a:p>
            <a:pPr marL="0" marR="0" indent="0" algn="l" defTabSz="457200" rtl="0" eaLnBrk="1" fontAlgn="base" latinLnBrk="0" hangingPunct="1">
              <a:lnSpc>
                <a:spcPct val="100000"/>
              </a:lnSpc>
              <a:spcBef>
                <a:spcPct val="0"/>
              </a:spcBef>
              <a:spcAft>
                <a:spcPct val="0"/>
              </a:spcAft>
              <a:buClrTx/>
              <a:buSzTx/>
              <a:buFontTx/>
              <a:buNone/>
              <a:tabLst/>
              <a:defRPr/>
            </a:pPr>
            <a:endParaRPr lang="mk" dirty="0" smtClean="0"/>
          </a:p>
          <a:p>
            <a:pPr algn="l" rtl="0" eaLnBrk="1" hangingPunct="1">
              <a:spcBef>
                <a:spcPct val="0"/>
              </a:spcBef>
            </a:pPr>
            <a:r>
              <a:rPr lang="mk" b="0" i="0" u="none" dirty="0"/>
              <a:t>Принципот на пропорционалност обезбедува дека ниту едно друго помалку наметливо овластување или процедура не можело да овозможи да се постигне адекватно целта на ова овластување или процедура, земајќи ги предвид природата и околностите на кривичното дело и природата и легитимноста на основните права кои се на удар</a:t>
            </a:r>
            <a:r>
              <a:rPr lang="mk" b="0" i="0" u="none" dirty="0" smtClean="0"/>
              <a:t>.  </a:t>
            </a:r>
            <a:r>
              <a:rPr lang="mk" b="0" i="0" u="none" dirty="0"/>
              <a:t>Ставот 3 од членот 15 се бави со последниот дел од оваа последна реченица, со обезбедување дека имплементираните заштитни мерки го земаат предвид влијанието врз основните права, одговорнисти и легитимните интереси на трети страни. </a:t>
            </a:r>
          </a:p>
          <a:p>
            <a:pPr algn="l" rtl="0" eaLnBrk="1" hangingPunct="1">
              <a:spcBef>
                <a:spcPct val="0"/>
              </a:spcBef>
            </a:pPr>
            <a:endParaRPr lang="mk" baseline="0" dirty="0" smtClean="0"/>
          </a:p>
          <a:p>
            <a:pPr algn="l" rtl="0" eaLnBrk="1" hangingPunct="1">
              <a:spcBef>
                <a:spcPct val="0"/>
              </a:spcBef>
            </a:pPr>
            <a:r>
              <a:rPr lang="mk" b="0" i="0" u="none" dirty="0"/>
              <a:t>Ставот 3 ја ограничува неопходноста да се намали влијанието на овластувањата или на процедурите во ситуации кога ова намалување е „во согласност со јавниот интерес, особено цврсто спроведување на правдата</a:t>
            </a:r>
            <a:r>
              <a:rPr lang="mk" b="0" i="0" u="none" dirty="0" smtClean="0"/>
              <a:t>“. Ова </a:t>
            </a:r>
            <a:r>
              <a:rPr lang="mk" b="0" i="0" u="none" dirty="0"/>
              <a:t>значи дека влијанието на овластувањата или на процедурите мора прво да биде оценето во однос на цврсто спроведување на правдата и на другите јавни интереси (на пример, јавна безбедност и јавно здравје и други 	интереси, вклучително и интереси на жртвите ои почитувањето на приватниот живот</a:t>
            </a:r>
            <a:r>
              <a:rPr lang="mk" b="0" i="0" u="none" dirty="0" smtClean="0"/>
              <a:t>).  </a:t>
            </a:r>
            <a:r>
              <a:rPr lang="mk" b="0" i="0" u="none" dirty="0"/>
              <a:t>Во мера до која ограничувањето на влијанието на овластувањата или процедурите на други права и интереси е компатибилно со заштитата на овие јавни интереси, тогаш треба да с еприменат други заштитни мери за да ги заштитат овие други интереси, како што се „монимизирање на нарушувањето на потрошачките услуги, заштита од одговорноста за обелоденување или за олеснување на обелоденувањето според ова Поглавје, или заштита на сопственичките интереси“ (видете го [1]извештајот со објаснувања кон кон Конвенцијата за компјутерски криминал, став 148). </a:t>
            </a:r>
          </a:p>
          <a:p>
            <a:pPr algn="l" rtl="0" eaLnBrk="1" hangingPunct="1">
              <a:spcBef>
                <a:spcPct val="0"/>
              </a:spcBef>
            </a:pPr>
            <a:endParaRPr lang="mk" baseline="0"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mk" b="1" i="1" u="sng" dirty="0"/>
              <a:t>Референци:</a:t>
            </a: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dirty="0"/>
              <a:t>[1] Извештај со објаснување кон Конвенцијата за компјутерски криминал, став 148.</a:t>
            </a:r>
          </a:p>
          <a:p>
            <a:pPr algn="l" rtl="0" eaLnBrk="1" hangingPunct="1">
              <a:spcBef>
                <a:spcPct val="0"/>
              </a:spcBef>
            </a:pPr>
            <a:endParaRPr lang="mk" baseline="0" dirty="0" smtClean="0"/>
          </a:p>
          <a:p>
            <a:pPr algn="l" rtl="0" eaLnBrk="1" hangingPunct="1">
              <a:spcBef>
                <a:spcPct val="0"/>
              </a:spcBef>
            </a:pPr>
            <a:endParaRPr lang="mk" baseline="0" dirty="0" smtClean="0"/>
          </a:p>
          <a:p>
            <a:pPr algn="l" rtl="0" eaLnBrk="1" hangingPunct="1">
              <a:spcBef>
                <a:spcPct val="0"/>
              </a:spcBef>
            </a:pPr>
            <a:r>
              <a:rPr lang="mk" b="0" i="0" u="none" baseline="0" dirty="0"/>
              <a:t> </a:t>
            </a:r>
            <a:endParaRPr lang="mk"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CA7CE54F-BF29-479B-9793-7E3E7FF99A93}" type="slidenum">
              <a:rPr>
                <a:cs typeface="Arial" charset="0"/>
              </a:rPr>
              <a:pPr fontAlgn="base">
                <a:spcBef>
                  <a:spcPct val="0"/>
                </a:spcBef>
                <a:spcAft>
                  <a:spcPct val="0"/>
                </a:spcAft>
                <a:defRPr/>
              </a:pPr>
              <a:t>129</a:t>
            </a:fld>
            <a:endParaRPr lang="mk">
              <a:cs typeface="Arial" charset="0"/>
            </a:endParaRPr>
          </a:p>
        </p:txBody>
      </p:sp>
    </p:spTree>
    <p:extLst>
      <p:ext uri="{BB962C8B-B14F-4D97-AF65-F5344CB8AC3E}">
        <p14:creationId xmlns:p14="http://schemas.microsoft.com/office/powerpoint/2010/main" val="1770972120"/>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algn="l" rtl="0" eaLnBrk="1" hangingPunct="1">
              <a:spcBef>
                <a:spcPct val="0"/>
              </a:spcBef>
            </a:pPr>
            <a:r>
              <a:rPr lang="mk" b="0" i="0" u="none" dirty="0"/>
              <a:t>За да дадеме пример на еден од начините како можат да се утврдат соодветни услови и заштитни мерки, на кратко ќе повикаме на барањата на Конвенцијата за заштита на човековите права и основните слободи на Советот на Европа (ЕКЧП). </a:t>
            </a:r>
          </a:p>
          <a:p>
            <a:pPr algn="l" rtl="0" eaLnBrk="1" hangingPunct="1">
              <a:spcBef>
                <a:spcPct val="0"/>
              </a:spcBef>
            </a:pPr>
            <a:endParaRPr lang="mk" b="1"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mk" b="1" i="0" u="none" dirty="0"/>
              <a:t>Тековната синтеза може да се прилагоди за секоја држава земајќи ги предвид особеностите на правниот систем на државата и нејзините правни меѓународни обврски.</a:t>
            </a:r>
          </a:p>
          <a:p>
            <a:pPr marL="0" indent="0" algn="l" rtl="0">
              <a:buNone/>
            </a:pPr>
            <a:endParaRPr lang="mk" sz="1200" kern="1200" baseline="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mk" sz="1200" b="0" i="0" u="none" kern="1200" baseline="0" dirty="0">
                <a:solidFill>
                  <a:schemeClr val="tx1"/>
                </a:solidFill>
                <a:effectLst/>
                <a:latin typeface="+mn-lt"/>
                <a:ea typeface="+mn-ea"/>
                <a:cs typeface="+mn-cs"/>
              </a:rPr>
              <a:t>Генерален принцип кој треба да се почитува кога се ограничува заштитено право (кога ЕКЧП остава можност да се ограничи ова право) е следното: „</a:t>
            </a:r>
            <a:r>
              <a:rPr lang="mk" b="0" i="0" u="none" dirty="0"/>
              <a:t>мешања“ или „ограничувањаа“ (поими кои од овој слајд ќе значат „ограничувања на правата и слободите на трети страни“ поради овластувањата или процедурите) мораат да бидат „пропишани со закон“, мораат да имаат „цел или цели кои се легитимни“ според членот кој декларира дека ова право мора да биде „неопходно во демократско опшетство за горе наведената цел или цели</a:t>
            </a:r>
            <a:r>
              <a:rPr lang="mk" b="0" i="0" u="none" dirty="0" smtClean="0"/>
              <a:t>“ </a:t>
            </a:r>
            <a:r>
              <a:rPr lang="mk" b="0" i="0" u="none" baseline="30000" dirty="0" smtClean="0"/>
              <a:t>[</a:t>
            </a:r>
            <a:r>
              <a:rPr lang="mk" sz="1200" b="0" i="0" u="none" baseline="30000" dirty="0">
                <a:solidFill>
                  <a:srgbClr val="FF0000"/>
                </a:solidFill>
              </a:rPr>
              <a:t>2</a:t>
            </a:r>
            <a:r>
              <a:rPr lang="mk" b="0" i="0" u="none" baseline="30000" dirty="0"/>
              <a:t>§45] [3]. </a:t>
            </a:r>
          </a:p>
          <a:p>
            <a:pPr marL="0" indent="0" algn="l" rtl="0">
              <a:buNone/>
            </a:pPr>
            <a:endParaRPr lang="mk" dirty="0" smtClean="0"/>
          </a:p>
          <a:p>
            <a:pPr algn="l" rtl="0" eaLnBrk="1" hangingPunct="1">
              <a:spcBef>
                <a:spcPct val="0"/>
              </a:spcBef>
            </a:pPr>
            <a:r>
              <a:rPr lang="mk" b="0" i="0" u="none" dirty="0"/>
              <a:t>Според тоа, овој генерален принцип или „клаузула за јавен ред“ [4] содржи четири основни принципи:</a:t>
            </a:r>
          </a:p>
          <a:p>
            <a:pPr algn="l" rtl="0" eaLnBrk="1" hangingPunct="1">
              <a:spcBef>
                <a:spcPct val="0"/>
              </a:spcBef>
            </a:pPr>
            <a:r>
              <a:rPr lang="mk" b="0" i="0" u="none" dirty="0"/>
              <a:t>	• ексклузивна надлежност на </a:t>
            </a:r>
            <a:r>
              <a:rPr lang="mk" b="1" i="0" u="none" dirty="0"/>
              <a:t>законот</a:t>
            </a:r>
            <a:r>
              <a:rPr lang="mk" b="0" i="0" u="none" dirty="0"/>
              <a:t> во ограничувањето на слободите (</a:t>
            </a:r>
            <a:r>
              <a:rPr lang="mk" b="1" i="0" u="none" dirty="0"/>
              <a:t>принцип на правна основа</a:t>
            </a:r>
            <a:r>
              <a:rPr lang="mk" b="0" i="0" u="none" dirty="0"/>
              <a:t>);</a:t>
            </a:r>
          </a:p>
          <a:p>
            <a:pPr algn="l" rtl="0" eaLnBrk="1" hangingPunct="1">
              <a:spcBef>
                <a:spcPct val="0"/>
              </a:spcBef>
            </a:pPr>
            <a:r>
              <a:rPr lang="mk" b="0" i="0" u="none" dirty="0"/>
              <a:t>	• потреба да се настојува да се постигне една од </a:t>
            </a:r>
            <a:r>
              <a:rPr lang="mk" b="1" i="0" u="none" dirty="0"/>
              <a:t>легитимните цели </a:t>
            </a:r>
            <a:r>
              <a:rPr lang="mk" b="0" i="0" u="none" dirty="0"/>
              <a:t>наведени во Конвенцијата </a:t>
            </a:r>
            <a:r>
              <a:rPr lang="mk" b="1" i="0" u="none" dirty="0"/>
              <a:t>(принцип на легитимна цел)</a:t>
            </a:r>
            <a:r>
              <a:rPr lang="mk" b="0" i="0" u="none" dirty="0"/>
              <a:t>;</a:t>
            </a:r>
          </a:p>
          <a:p>
            <a:pPr algn="l" rtl="0" eaLnBrk="1" hangingPunct="1">
              <a:spcBef>
                <a:spcPct val="0"/>
              </a:spcBef>
            </a:pPr>
            <a:r>
              <a:rPr lang="mk" b="0" i="0" u="none" dirty="0"/>
              <a:t>	• „неопходност“ од мешање во „демократско опшество“, што ос страна на Европскиот суд за човекови права се толкува како подразбирање дека мешањето („во опшество кое мисли да остане демократско“</a:t>
            </a:r>
            <a:r>
              <a:rPr lang="mk" sz="1200" b="0" i="0" u="none" baseline="30000" dirty="0"/>
              <a:t>[5] )</a:t>
            </a:r>
            <a:endParaRPr lang="mk" baseline="0" dirty="0" smtClean="0"/>
          </a:p>
          <a:p>
            <a:pPr algn="l" rtl="0" eaLnBrk="1" hangingPunct="1">
              <a:spcBef>
                <a:spcPct val="0"/>
              </a:spcBef>
            </a:pPr>
            <a:r>
              <a:rPr lang="mk" b="0" i="0" u="none" dirty="0"/>
              <a:t> 			o одговара на „</a:t>
            </a:r>
            <a:r>
              <a:rPr lang="mk" b="1" i="0" u="none" dirty="0"/>
              <a:t>итните општествени потреби</a:t>
            </a:r>
            <a:r>
              <a:rPr lang="mk" b="0" i="0" u="none" dirty="0"/>
              <a:t>“ (</a:t>
            </a:r>
            <a:r>
              <a:rPr lang="mk" b="1" i="0" u="none" dirty="0"/>
              <a:t>принцип на неопходност</a:t>
            </a:r>
            <a:r>
              <a:rPr lang="mk" b="0" i="0" u="none" dirty="0"/>
              <a:t>)</a:t>
            </a:r>
            <a:r>
              <a:rPr lang="mk" sz="1200" b="0" i="0" u="none" baseline="30000" dirty="0"/>
              <a:t>[2§59]</a:t>
            </a:r>
            <a:r>
              <a:rPr lang="mk" b="0" i="0" u="none" dirty="0"/>
              <a:t>, и</a:t>
            </a:r>
          </a:p>
          <a:p>
            <a:pPr algn="l" rtl="0" eaLnBrk="1" hangingPunct="1">
              <a:spcBef>
                <a:spcPct val="0"/>
              </a:spcBef>
            </a:pPr>
            <a:r>
              <a:rPr lang="mk" b="0" i="0" u="none" dirty="0"/>
              <a:t>			o е „</a:t>
            </a:r>
            <a:r>
              <a:rPr lang="mk" b="1" i="0" u="none" dirty="0"/>
              <a:t>пропорционално </a:t>
            </a:r>
            <a:r>
              <a:rPr lang="mk" b="0" i="0" u="none" dirty="0"/>
              <a:t>на легитимна та цел која се настојува да се постигне“ (</a:t>
            </a:r>
            <a:r>
              <a:rPr lang="mk" b="1" i="0" u="none" dirty="0"/>
              <a:t>принцип на пропорционалност</a:t>
            </a:r>
            <a:r>
              <a:rPr lang="mk" b="0" i="0" u="none" dirty="0"/>
              <a:t>)</a:t>
            </a:r>
            <a:r>
              <a:rPr lang="mk" sz="1200" b="0" i="0" u="none" baseline="30000" dirty="0"/>
              <a:t>[2§63]</a:t>
            </a:r>
            <a:r>
              <a:rPr lang="mk" b="1" i="0" u="none" dirty="0"/>
              <a:t>.</a:t>
            </a:r>
          </a:p>
          <a:p>
            <a:pPr algn="l" rtl="0" eaLnBrk="1" hangingPunct="1">
              <a:spcBef>
                <a:spcPct val="0"/>
              </a:spcBef>
            </a:pPr>
            <a:endParaRPr lang="mk" dirty="0" smtClean="0"/>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mk"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mk" sz="1200" b="0" i="0" u="none" kern="1200" dirty="0">
                <a:solidFill>
                  <a:schemeClr val="tx1"/>
                </a:solidFill>
                <a:effectLst/>
                <a:latin typeface="+mn-lt"/>
                <a:ea typeface="+mn-ea"/>
                <a:cs typeface="+mn-cs"/>
              </a:rPr>
              <a:t>Треба да се напомне дека принципите на неопходност и на пропрционалност се подразбираат со реченицата „неопходност во демократско опшество“. Како резултат, самите судски одлуки (национални, европски и од Европскиот суд за човекови права на СЕ (ЕСЧП)) и експерти понекогаш прават забуна меѓу двата поима, оценувајќи ја „неопходноста“ како мерка под зборот „пропорционалност“, или оценувајќи ја „пропорционалниста“ под зборот „неопходност</a:t>
            </a:r>
            <a:r>
              <a:rPr lang="mk" sz="1200" b="0" i="0" u="none" kern="1200" dirty="0" smtClean="0">
                <a:solidFill>
                  <a:schemeClr val="tx1"/>
                </a:solidFill>
                <a:effectLst/>
                <a:latin typeface="+mn-lt"/>
                <a:ea typeface="+mn-ea"/>
                <a:cs typeface="+mn-cs"/>
              </a:rPr>
              <a:t>“.  </a:t>
            </a:r>
            <a:r>
              <a:rPr lang="mk" sz="1200" b="0" i="0" u="none" kern="1200" dirty="0">
                <a:solidFill>
                  <a:schemeClr val="tx1"/>
                </a:solidFill>
                <a:effectLst/>
                <a:latin typeface="+mn-lt"/>
                <a:ea typeface="+mn-ea"/>
                <a:cs typeface="+mn-cs"/>
              </a:rPr>
              <a:t>Ваквата неусогласеност на класификацијата нема важност затоа што судовите и експертите препознаваат во сите случаи дека принципите на неопходност и на пропорционалност земени заедно подразбираат одреден број обврски, кои се оние кои ќе ги анализираме во сајдот бр. 28 и во Делот два - Анекс на сегашната лекција, без оглед дали се тие класифицирани како обврска која обезбедува неопходносѕ или како обврска која обезбедува пропорционалност (во таа смисла видете на пример </a:t>
            </a:r>
            <a:r>
              <a:rPr lang="mk" b="0" i="0" u="none" dirty="0"/>
              <a:t>(</a:t>
            </a:r>
            <a:r>
              <a:rPr lang="mk" sz="1200" b="0" i="0" u="none" baseline="30000" dirty="0"/>
              <a:t>[6]</a:t>
            </a:r>
            <a:r>
              <a:rPr lang="mk" sz="1200" b="0" i="0" u="none" kern="1200" dirty="0">
                <a:solidFill>
                  <a:schemeClr val="tx1"/>
                </a:solidFill>
                <a:effectLst/>
              </a:rPr>
              <a:t>). </a:t>
            </a: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mk"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mk"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mk" sz="1200" b="0" i="0" u="none" kern="1200" baseline="0" dirty="0">
                <a:solidFill>
                  <a:schemeClr val="tx1"/>
                </a:solidFill>
                <a:effectLst/>
                <a:latin typeface="+mn-lt"/>
                <a:ea typeface="+mn-ea"/>
                <a:cs typeface="+mn-cs"/>
              </a:rPr>
              <a:t>Содржината на овие е дополнително разгледана детално во Вториот дел – Анексот кој следи веднаш. Во зависност од расположивото време, инструкторот може да избере да ја предаде содржината на овој Анекс или да им подели на учесниците отпечатени или електронски копии за нивна информација</a:t>
            </a:r>
            <a:r>
              <a:rPr lang="mk" sz="1200" b="0" i="0" u="none" kern="1200" baseline="0" dirty="0" smtClean="0">
                <a:solidFill>
                  <a:schemeClr val="tx1"/>
                </a:solidFill>
                <a:effectLst/>
                <a:latin typeface="+mn-lt"/>
                <a:ea typeface="+mn-ea"/>
                <a:cs typeface="+mn-cs"/>
              </a:rPr>
              <a:t>. </a:t>
            </a:r>
            <a:endParaRPr lang="mk" sz="1200" b="0" i="0" u="none"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mk"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mk" sz="1200" b="0" i="0" u="none" kern="1200" baseline="30000" dirty="0">
                <a:solidFill>
                  <a:schemeClr val="tx1"/>
                </a:solidFill>
                <a:effectLst/>
                <a:latin typeface="+mn-lt"/>
                <a:ea typeface="+mn-ea"/>
                <a:cs typeface="+mn-cs"/>
              </a:rPr>
              <a:t>[2] случај на ЕСЧП “</a:t>
            </a:r>
            <a:r>
              <a:rPr lang="mk" b="0" i="0" u="none" dirty="0"/>
              <a:t>Sunday Times против Обединето кралство”, апликација бр. 6538/74, 26 април 1979, Серија A, бр. 30, §§49 </a:t>
            </a:r>
            <a:r>
              <a:rPr lang="mk" b="0" i="1" u="none" dirty="0"/>
              <a:t>et seq.</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mk" sz="1200" b="0" i="0" u="none" kern="1200" dirty="0">
                <a:solidFill>
                  <a:schemeClr val="tx1"/>
                </a:solidFill>
                <a:effectLst/>
                <a:latin typeface="+mn-lt"/>
                <a:ea typeface="+mn-ea"/>
                <a:cs typeface="+mn-cs"/>
              </a:rPr>
              <a:t>[3] За дополнителна литература видете, на пример, Estelle De Marco во Estelle De Marco et al., Deliverable D3.3 - Legal recommendations - ePOOLICE EU project (early Pursuit against Organized crime using envirOnmental Scanning, the Law and IntelligenCE systems), project n° FP7-SEC-2012-312651, version 1.3 of 10 December 2014, Section 3.1.2, available at </a:t>
            </a:r>
            <a:r>
              <a:rPr lang="mk" sz="1200" b="0" i="0" u="none" kern="1200" dirty="0">
                <a:solidFill>
                  <a:schemeClr val="tx1"/>
                </a:solidFill>
                <a:effectLst/>
                <a:latin typeface="+mn-lt"/>
                <a:ea typeface="+mn-ea"/>
                <a:cs typeface="+mn-cs"/>
                <a:hlinkClick r:id="rId3"/>
              </a:rPr>
              <a:t>https://www.epoolice.eu/</a:t>
            </a:r>
            <a:r>
              <a:rPr lang="mk" sz="1200" b="0" i="0" u="none" kern="1200" dirty="0">
                <a:solidFill>
                  <a:schemeClr val="tx1"/>
                </a:solidFill>
                <a:effectLst/>
                <a:latin typeface="+mn-lt"/>
                <a:ea typeface="+mn-ea"/>
                <a:cs typeface="+mn-cs"/>
              </a:rPr>
              <a:t>; Estelle De Marco, Deliverable D2.2 - Identification and analysis of the legal and ethical framework – </a:t>
            </a:r>
            <a:r>
              <a:rPr lang="mk" sz="1200" b="0" i="0" u="none" kern="1200" dirty="0" smtClean="0">
                <a:solidFill>
                  <a:schemeClr val="tx1"/>
                </a:solidFill>
                <a:effectLst/>
                <a:latin typeface="+mn-lt"/>
                <a:ea typeface="+mn-ea"/>
                <a:cs typeface="+mn-cs"/>
              </a:rPr>
              <a:t>MANDOLA EU </a:t>
            </a:r>
            <a:r>
              <a:rPr lang="mk" sz="1200" b="0" i="0" u="none" kern="1200" dirty="0">
                <a:solidFill>
                  <a:schemeClr val="tx1"/>
                </a:solidFill>
                <a:effectLst/>
                <a:latin typeface="+mn-lt"/>
                <a:ea typeface="+mn-ea"/>
                <a:cs typeface="+mn-cs"/>
              </a:rPr>
              <a:t>project (Monitoring and Detecting Online Hate Speech), 2017, GA n° JUST/2014/RRAC/AG/HATE/6652, Section 4.1.3, available at </a:t>
            </a:r>
            <a:r>
              <a:rPr lang="mk" sz="1200" b="0" i="0" u="none" kern="1200" dirty="0">
                <a:solidFill>
                  <a:schemeClr val="tx1"/>
                </a:solidFill>
                <a:effectLst/>
                <a:latin typeface="+mn-lt"/>
                <a:ea typeface="+mn-ea"/>
                <a:cs typeface="+mn-cs"/>
                <a:hlinkClick r:id="rId4"/>
              </a:rPr>
              <a:t>http://mandola-project.eu/publications/</a:t>
            </a:r>
            <a:r>
              <a:rPr lang="mk" sz="1200" b="0" i="0" u="none" kern="1200" dirty="0">
                <a:solidFill>
                  <a:schemeClr val="tx1"/>
                </a:solidFill>
                <a:effectLst/>
                <a:latin typeface="+mn-lt"/>
                <a:ea typeface="+mn-ea"/>
                <a:cs typeface="+mn-cs"/>
              </a:rPr>
              <a:t>; Jeremy McBride, “Proportionality and the European Convention on Human Rights", in </a:t>
            </a:r>
            <a:r>
              <a:rPr lang="mk" sz="1200" b="0" i="1" u="none" kern="1200" dirty="0">
                <a:solidFill>
                  <a:schemeClr val="tx1"/>
                </a:solidFill>
                <a:effectLst/>
                <a:latin typeface="+mn-lt"/>
                <a:ea typeface="+mn-ea"/>
                <a:cs typeface="+mn-cs"/>
              </a:rPr>
              <a:t>The principle of Proportionality in the Laws of Europe</a:t>
            </a:r>
            <a:r>
              <a:rPr lang="mk" sz="1200" b="0" i="0" u="none" kern="1200" dirty="0">
                <a:solidFill>
                  <a:schemeClr val="tx1"/>
                </a:solidFill>
                <a:effectLst/>
                <a:latin typeface="+mn-lt"/>
                <a:ea typeface="+mn-ea"/>
                <a:cs typeface="+mn-cs"/>
              </a:rPr>
              <a:t>, edited by Evelyn Ellis, Hart Publishing, 197 p., 1999, p. 23 </a:t>
            </a:r>
            <a:r>
              <a:rPr lang="mk" sz="1200" b="0" i="1" u="none" kern="1200" dirty="0">
                <a:solidFill>
                  <a:schemeClr val="tx1"/>
                </a:solidFill>
                <a:effectLst/>
                <a:latin typeface="+mn-lt"/>
                <a:ea typeface="+mn-ea"/>
                <a:cs typeface="+mn-cs"/>
              </a:rPr>
              <a:t>et seq</a:t>
            </a:r>
            <a:r>
              <a:rPr lang="mk" sz="1200" b="0" i="0" u="none" kern="1200" dirty="0">
                <a:solidFill>
                  <a:schemeClr val="tx1"/>
                </a:solidFill>
                <a:effectLst/>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mk" sz="1200" b="0" i="0" u="none" dirty="0"/>
              <a:t>[4] </a:t>
            </a:r>
            <a:r>
              <a:rPr lang="mk" sz="1200" b="0" i="0" u="none" kern="1200" baseline="0" dirty="0">
                <a:solidFill>
                  <a:schemeClr val="tx1"/>
                </a:solidFill>
                <a:effectLst/>
                <a:latin typeface="+mn-lt"/>
                <a:ea typeface="+mn-ea"/>
                <a:cs typeface="+mn-cs"/>
              </a:rPr>
              <a:t>Оваа формула доаѓа од проф. </a:t>
            </a:r>
            <a:r>
              <a:rPr lang="mk" sz="1200" b="0" i="0" u="none" dirty="0"/>
              <a:t>Frédéric Sudre, "La dimension internationale et européenne des libertés et droits fondamentaux", </a:t>
            </a:r>
            <a:r>
              <a:rPr lang="mk" sz="1200" b="0" i="0" u="none" kern="1200" dirty="0">
                <a:solidFill>
                  <a:schemeClr val="tx1"/>
                </a:solidFill>
                <a:effectLst/>
                <a:latin typeface="+mn-lt"/>
                <a:ea typeface="+mn-ea"/>
                <a:cs typeface="+mn-cs"/>
              </a:rPr>
              <a:t>in </a:t>
            </a:r>
            <a:r>
              <a:rPr lang="mk" sz="1200" b="0" i="1" u="none" kern="1200" dirty="0">
                <a:solidFill>
                  <a:schemeClr val="tx1"/>
                </a:solidFill>
                <a:effectLst/>
                <a:latin typeface="+mn-lt"/>
                <a:ea typeface="+mn-ea"/>
                <a:cs typeface="+mn-cs"/>
              </a:rPr>
              <a:t>Libertés et droits fondamentaux</a:t>
            </a:r>
            <a:r>
              <a:rPr lang="mk" sz="1200" b="0" i="0" u="none" kern="1200" dirty="0">
                <a:solidFill>
                  <a:schemeClr val="tx1"/>
                </a:solidFill>
                <a:effectLst/>
                <a:latin typeface="+mn-lt"/>
                <a:ea typeface="+mn-ea"/>
                <a:cs typeface="+mn-cs"/>
              </a:rPr>
              <a:t>, under the dir. of Rémy Cabrillac, Marie-Anne Frison-Roche, Thierry Revet, ed. Dalloz, 11th ed. 2005, </a:t>
            </a:r>
            <a:r>
              <a:rPr lang="mk" sz="1200" b="0" i="0" u="none" dirty="0"/>
              <a:t>pages 44-45</a:t>
            </a:r>
            <a:r>
              <a:rPr lang="mk" sz="1200" b="0" i="0" u="none" kern="1200" dirty="0">
                <a:solidFill>
                  <a:schemeClr val="tx1"/>
                </a:solidFill>
                <a:effectLst/>
                <a:latin typeface="+mn-lt"/>
                <a:ea typeface="+mn-ea"/>
                <a:cs typeface="+mn-cs"/>
              </a:rPr>
              <a:t>; see also Estelle De Marco, </a:t>
            </a:r>
            <a:r>
              <a:rPr lang="mk" sz="1200" b="0" i="1" u="none" kern="1200" dirty="0">
                <a:solidFill>
                  <a:schemeClr val="tx1"/>
                </a:solidFill>
                <a:effectLst/>
                <a:latin typeface="+mn-lt"/>
                <a:ea typeface="+mn-ea"/>
                <a:cs typeface="+mn-cs"/>
              </a:rPr>
              <a:t>L’anonymat sur Internet et le droit</a:t>
            </a:r>
            <a:r>
              <a:rPr lang="mk" sz="1200" b="0" i="0" u="none" kern="1200" dirty="0">
                <a:solidFill>
                  <a:schemeClr val="tx1"/>
                </a:solidFill>
                <a:effectLst/>
                <a:latin typeface="+mn-lt"/>
                <a:ea typeface="+mn-ea"/>
                <a:cs typeface="+mn-cs"/>
              </a:rPr>
              <a:t>, thesis, Montpellier 1, 2005, ANRT (ISBN : 978-2-7295-6899-3 ; Ref. : 05MON10067), n° 86.</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mk" sz="1200" b="0" i="0" u="none" kern="1200" baseline="30000" dirty="0">
                <a:solidFill>
                  <a:schemeClr val="tx1"/>
                </a:solidFill>
                <a:effectLst/>
                <a:latin typeface="+mn-lt"/>
                <a:ea typeface="+mn-ea"/>
                <a:cs typeface="+mn-cs"/>
              </a:rPr>
              <a:t>[5] Видете, на пример, случај на ЕСЧП “DL против Бугарија”, Апликација бр. 7472/14, 19 мај 2016, §105; видете и </a:t>
            </a:r>
            <a:r>
              <a:rPr lang="mk" b="0" i="0" u="none" dirty="0"/>
              <a:t>Joint dissenting opinion of judges Wiarda, Cremona, Thór Vilhjálmsson, Ryssdal, Ganshof van der Meersch, Sir Gerald Fitzmaurice, Bindschedler-Robert, Liesch and Matscher, §8, достапно во случајот на “Sunday Times”, </a:t>
            </a:r>
            <a:r>
              <a:rPr lang="mk" b="0" i="1" u="none" dirty="0"/>
              <a:t>op cit</a:t>
            </a:r>
            <a:r>
              <a:rPr lang="mk" b="0" i="0" u="none" dirty="0"/>
              <a:t>.</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mk" sz="1200" b="0" i="0" u="none" kern="1200" dirty="0">
                <a:solidFill>
                  <a:schemeClr val="tx1"/>
                </a:solidFill>
                <a:effectLst/>
                <a:latin typeface="+mn-lt"/>
                <a:ea typeface="+mn-ea"/>
                <a:cs typeface="+mn-cs"/>
              </a:rPr>
              <a:t>[6] EСП, Digital Rights Ireland and Seitlinger e.a</a:t>
            </a:r>
            <a:r>
              <a:rPr lang="mk" sz="1200" b="0" i="1" u="none" kern="1200" dirty="0">
                <a:solidFill>
                  <a:schemeClr val="tx1"/>
                </a:solidFill>
                <a:effectLst/>
                <a:latin typeface="+mn-lt"/>
                <a:ea typeface="+mn-ea"/>
                <a:cs typeface="+mn-cs"/>
              </a:rPr>
              <a:t>.</a:t>
            </a:r>
            <a:r>
              <a:rPr lang="mk" sz="1200" b="0" i="0" u="none" kern="1200" dirty="0">
                <a:solidFill>
                  <a:schemeClr val="tx1"/>
                </a:solidFill>
                <a:effectLst/>
                <a:latin typeface="+mn-lt"/>
                <a:ea typeface="+mn-ea"/>
                <a:cs typeface="+mn-cs"/>
              </a:rPr>
              <a:t>, joint cases C-293/12 and C-594/12, 8 April 2014; Случај на ЕСЧП “Handyside против Обединето кралство”, апликација бр. 5493/72, пресуда од 7 декември 1976, Серија A, бр 24, стр.. 23, §58. Видете исто така Работна група за заштита на податоци од членот 29, Мислење 01/2014 за примена на концептите за неопходност </a:t>
            </a:r>
            <a:r>
              <a:rPr lang="mk" sz="1200" b="0" i="0" u="none" kern="1200" dirty="0" smtClean="0">
                <a:solidFill>
                  <a:schemeClr val="tx1"/>
                </a:solidFill>
                <a:effectLst/>
                <a:latin typeface="+mn-lt"/>
                <a:ea typeface="+mn-ea"/>
                <a:cs typeface="+mn-cs"/>
              </a:rPr>
              <a:t>и пропорционалност </a:t>
            </a:r>
            <a:r>
              <a:rPr lang="mk" sz="1200" b="0" i="0" u="none" kern="1200" dirty="0">
                <a:solidFill>
                  <a:schemeClr val="tx1"/>
                </a:solidFill>
                <a:effectLst/>
                <a:latin typeface="+mn-lt"/>
                <a:ea typeface="+mn-ea"/>
                <a:cs typeface="+mn-cs"/>
              </a:rPr>
              <a:t>и заштита на податоци во рамки на секторот за спроведување закони (WP 211), 5.7. Работната група за заштита на податоци од членот 29 е независен орган на ЕУ кој генерално ги анализира многу точно одредбите на ЕКЧП</a:t>
            </a:r>
            <a:r>
              <a:rPr lang="mk" sz="1200" b="0" i="0" u="none" kern="1200" dirty="0" smtClean="0">
                <a:solidFill>
                  <a:schemeClr val="tx1"/>
                </a:solidFill>
                <a:effectLst/>
                <a:latin typeface="+mn-lt"/>
                <a:ea typeface="+mn-ea"/>
                <a:cs typeface="+mn-cs"/>
              </a:rPr>
              <a:t>. </a:t>
            </a:r>
            <a:endParaRPr lang="mk" sz="1200" kern="1200" dirty="0" smtClean="0">
              <a:solidFill>
                <a:schemeClr val="tx1"/>
              </a:solidFill>
              <a:effectLst/>
              <a:latin typeface="+mn-lt"/>
              <a:ea typeface="+mn-ea"/>
              <a:cs typeface="+mn-cs"/>
            </a:endParaRPr>
          </a:p>
          <a:p>
            <a:pPr marL="0" indent="0" algn="l" rtl="0" eaLnBrk="1" hangingPunct="1">
              <a:spcBef>
                <a:spcPct val="0"/>
              </a:spcBef>
              <a:buFont typeface="Arial" charset="0"/>
              <a:buNone/>
            </a:pPr>
            <a:endParaRPr lang="mk"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mk"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mk" sz="1200" kern="1200" baseline="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CA7CE54F-BF29-479B-9793-7E3E7FF99A93}" type="slidenum">
              <a:rPr>
                <a:cs typeface="Arial" charset="0"/>
              </a:rPr>
              <a:pPr fontAlgn="base">
                <a:spcBef>
                  <a:spcPct val="0"/>
                </a:spcBef>
                <a:spcAft>
                  <a:spcPct val="0"/>
                </a:spcAft>
                <a:defRPr/>
              </a:pPr>
              <a:t>130</a:t>
            </a:fld>
            <a:endParaRPr lang="mk">
              <a:cs typeface="Arial" charset="0"/>
            </a:endParaRPr>
          </a:p>
        </p:txBody>
      </p:sp>
    </p:spTree>
    <p:extLst>
      <p:ext uri="{BB962C8B-B14F-4D97-AF65-F5344CB8AC3E}">
        <p14:creationId xmlns:p14="http://schemas.microsoft.com/office/powerpoint/2010/main" val="1855176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l" rtl="0"/>
            <a:r>
              <a:rPr lang="mk" b="0" i="0" u="none" dirty="0"/>
              <a:t>Освен ова, членот 16 осигурува зачувување на интегритетот на доказите. Дадено е временско ограничувањем бидејќи ова е многу важна заштитна мерка која треба да се имплементира заедно со другите „услови и заштитни механизми“ кои треба да се разгледаат според членот 15 (овие аспекти ќе се проучуваат во делот II од овој час</a:t>
            </a:r>
            <a:r>
              <a:rPr lang="mk" b="0" i="0" u="none" dirty="0" smtClean="0"/>
              <a:t>). Овој </a:t>
            </a:r>
            <a:r>
              <a:rPr lang="mk" b="0" i="0" u="none" dirty="0"/>
              <a:t>слајд го прикажува целиот текст на членот 16,</a:t>
            </a:r>
            <a:r>
              <a:rPr lang="mk" b="0" i="0" u="none" baseline="0" dirty="0">
                <a:solidFill>
                  <a:srgbClr val="FF0000"/>
                </a:solidFill>
              </a:rPr>
              <a:t>став 2.</a:t>
            </a:r>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14</a:t>
            </a:fld>
            <a:endParaRPr lang="mk" dirty="0"/>
          </a:p>
        </p:txBody>
      </p:sp>
    </p:spTree>
    <p:extLst>
      <p:ext uri="{BB962C8B-B14F-4D97-AF65-F5344CB8AC3E}">
        <p14:creationId xmlns:p14="http://schemas.microsoft.com/office/powerpoint/2010/main" val="2828837610"/>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l" rtl="0"/>
            <a:r>
              <a:rPr lang="mk" b="0" i="0" u="none" dirty="0"/>
              <a:t>Зачувување на основните права е од клучна важност во борбата против компјутерскиот криминал. Всушност, истражните овластувања кои го овозможуваат гонењето на извршителите на кривичните дела се исто така инструменти кои се подложни драстично да ги ограничат слободите на граѓаните</a:t>
            </a:r>
            <a:r>
              <a:rPr lang="mk" b="0" i="0" u="none" dirty="0" smtClean="0"/>
              <a:t>. Поради </a:t>
            </a:r>
            <a:r>
              <a:rPr lang="mk" b="0" i="0" u="none" dirty="0"/>
              <a:t>тоа, зачувување на владеењето на правото подразбира овластувања на субјекти и процедури утврдени со Делот II од Конвенцијата од Будимпешта во однос на условите и заштитните мерки кои го овозможуваат почитувањето на основните права и слободи. </a:t>
            </a:r>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131</a:t>
            </a:fld>
            <a:endParaRPr lang="mk"/>
          </a:p>
        </p:txBody>
      </p:sp>
    </p:spTree>
    <p:extLst>
      <p:ext uri="{BB962C8B-B14F-4D97-AF65-F5344CB8AC3E}">
        <p14:creationId xmlns:p14="http://schemas.microsoft.com/office/powerpoint/2010/main" val="826098780"/>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algn="l" rtl="0" eaLnBrk="1" hangingPunct="1">
              <a:spcBef>
                <a:spcPct val="0"/>
              </a:spcBef>
            </a:pPr>
            <a:r>
              <a:rPr lang="mk" b="0" i="0" u="none" dirty="0"/>
              <a:t>Овој слајд и следните на кратко ќе дадат детали за четирите принципи кои сме ги спомнале.</a:t>
            </a:r>
          </a:p>
          <a:p>
            <a:pPr algn="l" rtl="0" eaLnBrk="1" hangingPunct="1">
              <a:spcBef>
                <a:spcPct val="0"/>
              </a:spcBef>
            </a:pPr>
            <a:endParaRPr lang="mk" baseline="0" dirty="0" smtClean="0"/>
          </a:p>
          <a:p>
            <a:pPr algn="l" rtl="0" eaLnBrk="1" hangingPunct="1">
              <a:spcBef>
                <a:spcPct val="0"/>
              </a:spcBef>
            </a:pPr>
            <a:r>
              <a:rPr lang="mk" b="1" i="0" u="sng" dirty="0"/>
              <a:t>Правна основа</a:t>
            </a: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Секое ограничување на основните права (и, во нашиот случај, секое овластување или процедура) мора да биде утврдено со закон. Законот овде се подразбира од страна на ЕСЧП „</a:t>
            </a:r>
            <a:r>
              <a:rPr lang="mk" sz="1200" b="0" i="1" u="none" kern="1200" dirty="0">
                <a:solidFill>
                  <a:schemeClr val="tx1"/>
                </a:solidFill>
                <a:effectLst/>
                <a:latin typeface="+mn-lt"/>
                <a:ea typeface="+mn-ea"/>
                <a:cs typeface="+mn-cs"/>
              </a:rPr>
              <a:t>во негова материјална смисла, не формална“.</a:t>
            </a:r>
            <a:r>
              <a:rPr lang="mk" sz="1200" b="0" i="0" u="none" kern="1200" dirty="0">
                <a:solidFill>
                  <a:schemeClr val="tx1"/>
                </a:solidFill>
                <a:effectLst/>
                <a:latin typeface="+mn-lt"/>
                <a:ea typeface="+mn-ea"/>
                <a:cs typeface="+mn-cs"/>
              </a:rPr>
              <a:t> Како последица, таа не се однесува само на законските текстови, туку вклучува и „</a:t>
            </a:r>
            <a:r>
              <a:rPr lang="mk" sz="1200" b="0" i="1" u="none" kern="1200" dirty="0">
                <a:solidFill>
                  <a:schemeClr val="tx1"/>
                </a:solidFill>
                <a:effectLst/>
                <a:latin typeface="+mn-lt"/>
                <a:ea typeface="+mn-ea"/>
                <a:cs typeface="+mn-cs"/>
              </a:rPr>
              <a:t>непишани закони</a:t>
            </a:r>
            <a:r>
              <a:rPr lang="mk" sz="1200" b="0" i="0" u="none" kern="1200" dirty="0">
                <a:solidFill>
                  <a:schemeClr val="tx1"/>
                </a:solidFill>
                <a:effectLst/>
                <a:latin typeface="+mn-lt"/>
                <a:ea typeface="+mn-ea"/>
                <a:cs typeface="+mn-cs"/>
              </a:rPr>
              <a:t>“, „</a:t>
            </a:r>
            <a:r>
              <a:rPr lang="mk" sz="1200" b="0" i="1" u="none" kern="1200" dirty="0">
                <a:solidFill>
                  <a:schemeClr val="tx1"/>
                </a:solidFill>
                <a:effectLst/>
                <a:latin typeface="+mn-lt"/>
                <a:ea typeface="+mn-ea"/>
                <a:cs typeface="+mn-cs"/>
              </a:rPr>
              <a:t>носење акти од понизок ранг од закон</a:t>
            </a:r>
            <a:r>
              <a:rPr lang="mk" sz="1200" b="0" i="0" u="none" kern="1200" dirty="0">
                <a:solidFill>
                  <a:schemeClr val="tx1"/>
                </a:solidFill>
                <a:effectLst/>
                <a:latin typeface="+mn-lt"/>
                <a:ea typeface="+mn-ea"/>
                <a:cs typeface="+mn-cs"/>
              </a:rPr>
              <a:t>“ и судска практика</a:t>
            </a:r>
            <a:r>
              <a:rPr lang="mk" sz="1200" b="0" i="0" u="none" kern="1200" dirty="0" smtClean="0">
                <a:solidFill>
                  <a:schemeClr val="tx1"/>
                </a:solidFill>
                <a:effectLst/>
                <a:latin typeface="+mn-lt"/>
                <a:ea typeface="+mn-ea"/>
                <a:cs typeface="+mn-cs"/>
              </a:rPr>
              <a:t>.  </a:t>
            </a:r>
            <a:r>
              <a:rPr lang="mk" sz="1200" b="0" i="0" u="none" kern="1200" dirty="0">
                <a:solidFill>
                  <a:schemeClr val="tx1"/>
                </a:solidFill>
                <a:effectLst/>
                <a:latin typeface="+mn-lt"/>
                <a:ea typeface="+mn-ea"/>
                <a:cs typeface="+mn-cs"/>
              </a:rPr>
              <a:t>„</a:t>
            </a:r>
            <a:r>
              <a:rPr lang="mk" sz="1200" b="0" i="1" u="none" kern="1200" dirty="0">
                <a:solidFill>
                  <a:schemeClr val="tx1"/>
                </a:solidFill>
                <a:effectLst/>
                <a:latin typeface="+mn-lt"/>
                <a:ea typeface="+mn-ea"/>
                <a:cs typeface="+mn-cs"/>
              </a:rPr>
              <a:t>Во сферата покриена со пишаното право</a:t>
            </a:r>
            <a:r>
              <a:rPr lang="mk" sz="1200" b="0" i="0" u="none" kern="1200" dirty="0">
                <a:solidFill>
                  <a:schemeClr val="tx1"/>
                </a:solidFill>
                <a:effectLst/>
                <a:latin typeface="+mn-lt"/>
                <a:ea typeface="+mn-ea"/>
                <a:cs typeface="+mn-cs"/>
              </a:rPr>
              <a:t>, „законот“ е според тоа „</a:t>
            </a:r>
            <a:r>
              <a:rPr lang="mk" sz="1200" b="0" i="1" u="none" kern="1200" dirty="0">
                <a:solidFill>
                  <a:schemeClr val="tx1"/>
                </a:solidFill>
                <a:effectLst/>
                <a:latin typeface="+mn-lt"/>
                <a:ea typeface="+mn-ea"/>
                <a:cs typeface="+mn-cs"/>
              </a:rPr>
              <a:t>закон што е во сила како што го протолкувале надлежните судови, ако е неопходно, имајќи ги предвид новите практични развои на настаните“</a:t>
            </a:r>
            <a:r>
              <a:rPr lang="mk" sz="1200" b="0" i="0" u="none" kern="1200" dirty="0">
                <a:solidFill>
                  <a:schemeClr val="tx1"/>
                </a:solidFill>
                <a:effectLst/>
                <a:latin typeface="+mn-lt"/>
                <a:ea typeface="+mn-ea"/>
                <a:cs typeface="+mn-cs"/>
              </a:rPr>
              <a:t>(</a:t>
            </a:r>
            <a:r>
              <a:rPr lang="mk" sz="9600" b="0" i="0" u="none" baseline="30000" dirty="0"/>
              <a:t>[7] </a:t>
            </a:r>
            <a:r>
              <a:rPr lang="mk" sz="1200" b="0" i="0" u="none" kern="1200" dirty="0">
                <a:solidFill>
                  <a:schemeClr val="tx1"/>
                </a:solidFill>
                <a:effectLst/>
                <a:latin typeface="+mn-lt"/>
                <a:ea typeface="+mn-ea"/>
                <a:cs typeface="+mn-cs"/>
              </a:rPr>
              <a:t>court case Kruslin v. France).</a:t>
            </a:r>
          </a:p>
          <a:p>
            <a:pPr algn="l" rtl="0" eaLnBrk="1" hangingPunct="1">
              <a:spcBef>
                <a:spcPct val="0"/>
              </a:spcBef>
            </a:pPr>
            <a:endParaRPr lang="mk" sz="1200" kern="1200" baseline="0" dirty="0" smtClean="0">
              <a:solidFill>
                <a:schemeClr val="tx1"/>
              </a:solidFill>
              <a:effectLst/>
              <a:latin typeface="+mn-lt"/>
              <a:ea typeface="+mn-ea"/>
              <a:cs typeface="+mn-cs"/>
            </a:endParaRPr>
          </a:p>
          <a:p>
            <a:pPr algn="l" rtl="0" eaLnBrk="1" hangingPunct="1">
              <a:spcBef>
                <a:spcPct val="0"/>
              </a:spcBef>
            </a:pPr>
            <a:r>
              <a:rPr lang="mk" sz="1200" b="0" i="0" u="none" kern="1200" baseline="0" dirty="0">
                <a:solidFill>
                  <a:schemeClr val="tx1"/>
                </a:solidFill>
                <a:effectLst/>
                <a:latin typeface="+mn-lt"/>
                <a:ea typeface="+mn-ea"/>
                <a:cs typeface="+mn-cs"/>
              </a:rPr>
              <a:t>Оваа правна основа мора да презентира одредени критериуми за квалитет:</a:t>
            </a:r>
          </a:p>
          <a:p>
            <a:pPr marL="171450" indent="-171450" algn="l" rtl="0" eaLnBrk="1" hangingPunct="1">
              <a:spcBef>
                <a:spcPct val="0"/>
              </a:spcBef>
              <a:buFontTx/>
              <a:buChar char="-"/>
            </a:pPr>
            <a:r>
              <a:rPr lang="mk" sz="1200" b="1" i="0" u="none" kern="1200" baseline="0" dirty="0">
                <a:solidFill>
                  <a:schemeClr val="tx1"/>
                </a:solidFill>
                <a:effectLst/>
                <a:latin typeface="+mn-lt"/>
                <a:ea typeface="+mn-ea"/>
                <a:cs typeface="+mn-cs"/>
              </a:rPr>
              <a:t>Таа мора да биде јасна и прецизна/детална</a:t>
            </a:r>
            <a:r>
              <a:rPr lang="mk" sz="1200" b="0" i="0" u="none" kern="1200" baseline="0" dirty="0">
                <a:solidFill>
                  <a:schemeClr val="tx1"/>
                </a:solidFill>
                <a:effectLst/>
                <a:latin typeface="+mn-lt"/>
                <a:ea typeface="+mn-ea"/>
                <a:cs typeface="+mn-cs"/>
              </a:rPr>
              <a:t> </a:t>
            </a:r>
            <a:r>
              <a:rPr lang="mk" sz="1200" b="0" i="1" u="none" kern="1200" baseline="0" dirty="0">
                <a:solidFill>
                  <a:schemeClr val="tx1"/>
                </a:solidFill>
                <a:effectLst/>
                <a:latin typeface="+mn-lt"/>
                <a:ea typeface="+mn-ea"/>
                <a:cs typeface="+mn-cs"/>
              </a:rPr>
              <a:t>„Самото материјално право, спротивно на придружната административна практика, мора да укаже на обемот и на начинот на спроведување на секоја дискреција со доволна јасност, имајќи ја предвид легитимната цел на предметната мерка, за да му се даде на лицето соодветна заштита од арбитрарно мешање.</a:t>
            </a:r>
            <a:r>
              <a:rPr lang="mk" sz="1200" b="0" i="0" u="none" kern="1200" baseline="0" dirty="0">
                <a:solidFill>
                  <a:schemeClr val="tx1"/>
                </a:solidFill>
                <a:effectLst/>
                <a:latin typeface="+mn-lt"/>
                <a:ea typeface="+mn-ea"/>
                <a:cs typeface="+mn-cs"/>
              </a:rPr>
              <a:t>(</a:t>
            </a:r>
            <a:r>
              <a:rPr lang="mk" sz="9600" b="0" i="0" u="none" baseline="30000" dirty="0"/>
              <a:t>[8]</a:t>
            </a:r>
            <a:r>
              <a:rPr lang="mk" sz="1200" b="0" i="0" u="none" kern="1200" dirty="0">
                <a:solidFill>
                  <a:schemeClr val="tx1"/>
                </a:solidFill>
                <a:effectLst/>
                <a:latin typeface="+mn-lt"/>
                <a:ea typeface="+mn-ea"/>
                <a:cs typeface="+mn-cs"/>
              </a:rPr>
              <a:t>судски случај Malone против Обединето кралство; видете исто така Taylor-Sabori против Обединето кралство; Huvig против Франција). Ова прво значи дека „</a:t>
            </a:r>
            <a:r>
              <a:rPr lang="mk" b="0" i="1" u="none" dirty="0"/>
              <a:t>секоја нејасност и несигурност</a:t>
            </a:r>
            <a:r>
              <a:rPr lang="mk" b="0" i="0" u="none" dirty="0"/>
              <a:t>“ мора да биде исклучена од закон</a:t>
            </a:r>
            <a:r>
              <a:rPr lang="mk" sz="9600" b="0" i="0" u="none" baseline="30000" dirty="0"/>
              <a:t>[8§79]</a:t>
            </a:r>
            <a:r>
              <a:rPr lang="mk" b="0" i="0" u="none" dirty="0"/>
              <a:t>. </a:t>
            </a:r>
            <a:r>
              <a:rPr lang="mk" sz="1200" b="0" i="0" u="none" kern="1200" baseline="0" dirty="0">
                <a:solidFill>
                  <a:schemeClr val="tx1"/>
                </a:solidFill>
                <a:effectLst/>
                <a:latin typeface="+mn-lt"/>
                <a:ea typeface="+mn-ea"/>
                <a:cs typeface="+mn-cs"/>
              </a:rPr>
              <a:t>Второ, тоа значи дека мора да „постои адекватна и ефективна гаранција против злоупотреба“</a:t>
            </a:r>
            <a:r>
              <a:rPr lang="mk" sz="1200" b="0" i="0" u="none" baseline="0" dirty="0"/>
              <a:t> [9§50]</a:t>
            </a:r>
            <a:r>
              <a:rPr lang="mk" sz="1200" b="0" i="0" u="none" kern="1200" baseline="0" dirty="0">
                <a:solidFill>
                  <a:schemeClr val="tx1"/>
                </a:solidFill>
                <a:effectLst/>
                <a:latin typeface="+mn-lt"/>
                <a:ea typeface="+mn-ea"/>
                <a:cs typeface="+mn-cs"/>
              </a:rPr>
              <a:t>. Ова ќе го анализираме подлабоко кога ќе се повикаме на заштитните мерки (слајд 34). </a:t>
            </a:r>
            <a:endParaRPr lang="mk" sz="1200" kern="1200" baseline="0" dirty="0" smtClean="0">
              <a:solidFill>
                <a:schemeClr val="tx1"/>
              </a:solidFill>
              <a:effectLst/>
              <a:latin typeface="+mn-lt"/>
              <a:ea typeface="+mn-ea"/>
              <a:cs typeface="+mn-cs"/>
            </a:endParaRPr>
          </a:p>
          <a:p>
            <a:pPr marL="171450" indent="-171450" algn="l" rtl="0" eaLnBrk="1" hangingPunct="1">
              <a:spcBef>
                <a:spcPct val="0"/>
              </a:spcBef>
              <a:buFontTx/>
              <a:buChar char="-"/>
            </a:pPr>
            <a:endParaRPr lang="mk" sz="1200" kern="1200" baseline="0" dirty="0" smtClean="0">
              <a:solidFill>
                <a:schemeClr val="tx1"/>
              </a:solidFill>
              <a:effectLst/>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mk" sz="1200" b="1" i="0" u="none" kern="1200" baseline="0" dirty="0">
                <a:solidFill>
                  <a:schemeClr val="tx1"/>
                </a:solidFill>
                <a:effectLst/>
                <a:latin typeface="+mn-lt"/>
                <a:ea typeface="+mn-ea"/>
                <a:cs typeface="+mn-cs"/>
              </a:rPr>
              <a:t>Таа мора да биде специфична и предвидлива.</a:t>
            </a:r>
            <a:r>
              <a:rPr lang="mk" sz="1200" b="0" i="1" u="none" kern="1200" baseline="0" dirty="0">
                <a:solidFill>
                  <a:schemeClr val="tx1"/>
                </a:solidFill>
                <a:effectLst/>
                <a:latin typeface="+mn-lt"/>
                <a:ea typeface="+mn-ea"/>
                <a:cs typeface="+mn-cs"/>
              </a:rPr>
              <a:t>Законот мора особено да биде „формулиран доволно прецизно за да им овозможи на граѓаните да го прилагодуваат своето однесување; тие мораат да бида во можност - доколку е потребно и со соодветен совет - да ги предвидат, во мерка во која е тоа разумно во дадени околности, последиците кои одредена постапка може да ги предизвика“ </a:t>
            </a:r>
            <a:r>
              <a:rPr lang="mk" sz="1200" b="0" i="0" u="none" kern="1200" baseline="0" dirty="0">
                <a:solidFill>
                  <a:schemeClr val="tx1"/>
                </a:solidFill>
                <a:effectLst/>
                <a:latin typeface="+mn-lt"/>
                <a:ea typeface="+mn-ea"/>
                <a:cs typeface="+mn-cs"/>
              </a:rPr>
              <a:t>(</a:t>
            </a:r>
            <a:r>
              <a:rPr lang="mk" sz="9600" b="0" i="0" u="none" baseline="30000" dirty="0"/>
              <a:t>[2§49]</a:t>
            </a:r>
            <a:r>
              <a:rPr lang="mk" sz="1200" b="0" i="0" u="none" kern="1200" dirty="0">
                <a:solidFill>
                  <a:schemeClr val="tx1"/>
                </a:solidFill>
                <a:effectLst/>
                <a:latin typeface="+mn-lt"/>
                <a:ea typeface="+mn-ea"/>
                <a:cs typeface="+mn-cs"/>
              </a:rPr>
              <a:t>судски случај Sunday Times против Обединето кралство).</a:t>
            </a:r>
          </a:p>
          <a:p>
            <a:pPr marL="0" marR="0" indent="0" algn="l" defTabSz="457200" rtl="0" eaLnBrk="1" fontAlgn="base" latinLnBrk="0" hangingPunct="1">
              <a:lnSpc>
                <a:spcPct val="100000"/>
              </a:lnSpc>
              <a:spcBef>
                <a:spcPct val="0"/>
              </a:spcBef>
              <a:spcAft>
                <a:spcPct val="0"/>
              </a:spcAft>
              <a:buClrTx/>
              <a:buSzTx/>
              <a:buFontTx/>
              <a:buNone/>
              <a:tabLst/>
              <a:defRPr/>
            </a:pPr>
            <a:endParaRPr lang="mk" sz="1200" i="0" kern="1200" dirty="0" smtClean="0">
              <a:solidFill>
                <a:schemeClr val="tx1"/>
              </a:solidFill>
              <a:effectLst/>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mk" sz="1200" b="1" i="0" u="none" kern="1200" baseline="0" dirty="0">
                <a:solidFill>
                  <a:schemeClr val="tx1"/>
                </a:solidFill>
                <a:effectLst/>
                <a:latin typeface="+mn-lt"/>
                <a:ea typeface="+mn-ea"/>
                <a:cs typeface="+mn-cs"/>
              </a:rPr>
              <a:t>Таа мора да биде адекватно пристапна</a:t>
            </a:r>
            <a:r>
              <a:rPr lang="mk" sz="1200" b="0" i="0" u="none" kern="1200" baseline="0" dirty="0">
                <a:solidFill>
                  <a:schemeClr val="tx1"/>
                </a:solidFill>
                <a:effectLst/>
                <a:latin typeface="+mn-lt"/>
                <a:ea typeface="+mn-ea"/>
                <a:cs typeface="+mn-cs"/>
              </a:rPr>
              <a:t> Ова значи дека „</a:t>
            </a:r>
            <a:r>
              <a:rPr lang="mk" sz="1200" b="0" i="1" u="none" kern="1200" baseline="0" dirty="0">
                <a:solidFill>
                  <a:schemeClr val="tx1"/>
                </a:solidFill>
                <a:effectLst/>
                <a:latin typeface="+mn-lt"/>
                <a:ea typeface="+mn-ea"/>
                <a:cs typeface="+mn-cs"/>
              </a:rPr>
              <a:t>мора да постои можност граѓанинот да има индикација што е соодветна во околностите на законските правила применливи во дадениот случај“ </a:t>
            </a:r>
            <a:r>
              <a:rPr lang="mk" sz="1200" b="0" i="0" u="none" kern="1200" baseline="0" dirty="0">
                <a:solidFill>
                  <a:schemeClr val="tx1"/>
                </a:solidFill>
                <a:effectLst/>
                <a:latin typeface="+mn-lt"/>
                <a:ea typeface="+mn-ea"/>
                <a:cs typeface="+mn-cs"/>
              </a:rPr>
              <a:t>(</a:t>
            </a:r>
            <a:r>
              <a:rPr lang="mk" sz="9600" b="0" i="0" u="none" baseline="30000" dirty="0"/>
              <a:t>[2§49]</a:t>
            </a:r>
            <a:r>
              <a:rPr lang="mk" sz="1200" b="0" i="0" u="none" kern="1200" dirty="0">
                <a:solidFill>
                  <a:schemeClr val="tx1"/>
                </a:solidFill>
                <a:effectLst/>
                <a:latin typeface="+mn-lt"/>
                <a:ea typeface="+mn-ea"/>
                <a:cs typeface="+mn-cs"/>
              </a:rPr>
              <a:t>судски случај Sunday Times против Обединето кралство).</a:t>
            </a:r>
          </a:p>
          <a:p>
            <a:pPr algn="l" rtl="0" eaLnBrk="1" hangingPunct="1">
              <a:spcBef>
                <a:spcPct val="0"/>
              </a:spcBef>
            </a:pPr>
            <a:endParaRPr lang="mk" sz="1200" i="1" kern="1200" dirty="0" smtClean="0">
              <a:solidFill>
                <a:schemeClr val="tx1"/>
              </a:solidFill>
              <a:effectLst/>
              <a:latin typeface="+mn-lt"/>
              <a:ea typeface="+mn-ea"/>
              <a:cs typeface="+mn-cs"/>
            </a:endParaRPr>
          </a:p>
          <a:p>
            <a:pPr algn="l" rtl="0" eaLnBrk="1" hangingPunct="1">
              <a:spcBef>
                <a:spcPct val="0"/>
              </a:spcBef>
            </a:pPr>
            <a:r>
              <a:rPr lang="mk" sz="1200" b="0" i="1" u="none" kern="1200" dirty="0">
                <a:solidFill>
                  <a:schemeClr val="tx1"/>
                </a:solidFill>
                <a:effectLst/>
                <a:latin typeface="+mn-lt"/>
                <a:ea typeface="+mn-ea"/>
                <a:cs typeface="+mn-cs"/>
              </a:rPr>
              <a:t>Референци:</a:t>
            </a: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baseline="30000" dirty="0">
                <a:solidFill>
                  <a:schemeClr val="tx1"/>
                </a:solidFill>
                <a:effectLst/>
                <a:latin typeface="+mn-lt"/>
                <a:ea typeface="+mn-ea"/>
                <a:cs typeface="+mn-cs"/>
              </a:rPr>
              <a:t>[2] EСЧП, лучај “</a:t>
            </a:r>
            <a:r>
              <a:rPr lang="mk" b="0" i="0" u="none" dirty="0"/>
              <a:t>Sunday Times против Обединето кралство”, апликација бр. 6538/74, 26 април 1979, Серија A, бр. 30.</a:t>
            </a:r>
          </a:p>
          <a:p>
            <a:pPr marL="0" indent="0" algn="l" rtl="0" eaLnBrk="1" hangingPunct="1">
              <a:spcBef>
                <a:spcPct val="0"/>
              </a:spcBef>
              <a:buNone/>
            </a:pPr>
            <a:r>
              <a:rPr lang="mk" sz="1200" b="0" i="0" u="none" baseline="30000" dirty="0"/>
              <a:t>[7] EСЧП, случај “Kruslin против Франција”, апликација бр. </a:t>
            </a:r>
            <a:r>
              <a:rPr lang="mk" b="0" i="0" u="none" baseline="30000" dirty="0"/>
              <a:t>11801/85, </a:t>
            </a:r>
            <a:r>
              <a:rPr lang="mk" sz="1200" b="0" i="0" u="none" baseline="30000" dirty="0"/>
              <a:t>24 април 1990, §29.</a:t>
            </a:r>
          </a:p>
          <a:p>
            <a:pPr marL="0" indent="0" algn="l" rtl="0" eaLnBrk="1" hangingPunct="1">
              <a:spcBef>
                <a:spcPct val="0"/>
              </a:spcBef>
              <a:buNone/>
            </a:pPr>
            <a:r>
              <a:rPr lang="mk" sz="1200" b="0" i="0" u="none" baseline="30000" dirty="0"/>
              <a:t>[8] EСЧП, случај “Malone против Обединето кралство”, апликација бр. </a:t>
            </a:r>
            <a:r>
              <a:rPr lang="mk" b="0" i="0" u="none" baseline="30000" dirty="0"/>
              <a:t>8691/79, </a:t>
            </a:r>
            <a:r>
              <a:rPr lang="mk" sz="1200" b="0" i="0" u="none" baseline="30000" dirty="0"/>
              <a:t>2 август 1984, §67; EСЧП, “Taylor-Sabori против Обединето кралство”, апликација бр. </a:t>
            </a:r>
            <a:r>
              <a:rPr lang="mk" b="0" i="0" u="none" baseline="30000" dirty="0"/>
              <a:t>47114/99 , </a:t>
            </a:r>
            <a:r>
              <a:rPr lang="mk" sz="1200" b="0" i="0" u="none" baseline="30000" dirty="0"/>
              <a:t>22 октомври, §18; “Huvig против Франција”, апликација бр</a:t>
            </a:r>
            <a:r>
              <a:rPr lang="mk" sz="1200" b="0" i="0" u="none" baseline="30000" dirty="0" smtClean="0"/>
              <a:t>. 11105/84</a:t>
            </a:r>
            <a:r>
              <a:rPr lang="mk" sz="1200" b="0" i="0" u="none" baseline="30000" dirty="0"/>
              <a:t>, 24 април 1990, §32.</a:t>
            </a: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rgbClr val="FF0000"/>
                </a:solidFill>
                <a:effectLst/>
                <a:latin typeface="+mn-lt"/>
                <a:ea typeface="+mn-ea"/>
                <a:cs typeface="+mn-cs"/>
              </a:rPr>
              <a:t>[9] EСЧП</a:t>
            </a:r>
            <a:r>
              <a:rPr lang="mk" sz="1200" b="0" i="1" u="none" kern="1200" dirty="0">
                <a:solidFill>
                  <a:srgbClr val="FF0000"/>
                </a:solidFill>
                <a:effectLst/>
                <a:latin typeface="+mn-lt"/>
                <a:ea typeface="+mn-ea"/>
                <a:cs typeface="+mn-cs"/>
              </a:rPr>
              <a:t>, случај</a:t>
            </a:r>
            <a:r>
              <a:rPr lang="mk" sz="1200" b="0" i="0" u="none" kern="1200" dirty="0">
                <a:solidFill>
                  <a:srgbClr val="FF0000"/>
                </a:solidFill>
                <a:effectLst/>
                <a:latin typeface="+mn-lt"/>
                <a:ea typeface="+mn-ea"/>
                <a:cs typeface="+mn-cs"/>
              </a:rPr>
              <a:t> “Klass и други против Германија”, апликација бр. 5029/71, 6 септември 1978, Серија A, бр. 28, §§ 50 et seq.</a:t>
            </a:r>
          </a:p>
          <a:p>
            <a:pPr marL="0" indent="0" algn="l" rtl="0" eaLnBrk="1" hangingPunct="1">
              <a:spcBef>
                <a:spcPct val="0"/>
              </a:spcBef>
              <a:buNone/>
            </a:pPr>
            <a:endParaRPr lang="mk" sz="1200" baseline="30000" dirty="0" smtClean="0"/>
          </a:p>
          <a:p>
            <a:pPr marL="0" indent="0" algn="l" rtl="0" eaLnBrk="1" hangingPunct="1">
              <a:spcBef>
                <a:spcPct val="0"/>
              </a:spcBef>
              <a:buNone/>
            </a:pPr>
            <a:endParaRPr lang="mk" sz="1200" dirty="0" smtClean="0"/>
          </a:p>
          <a:p>
            <a:pPr marL="0" indent="0" algn="l" rtl="0" eaLnBrk="1" hangingPunct="1">
              <a:spcBef>
                <a:spcPct val="0"/>
              </a:spcBef>
              <a:buNone/>
            </a:pPr>
            <a:endParaRPr lang="mk" sz="1200" dirty="0" smtClean="0"/>
          </a:p>
          <a:p>
            <a:pPr algn="l" rtl="0" eaLnBrk="1" hangingPunct="1">
              <a:spcBef>
                <a:spcPct val="0"/>
              </a:spcBef>
            </a:pPr>
            <a:endParaRPr lang="mk" sz="1200" i="1" kern="1200" dirty="0" smtClean="0">
              <a:solidFill>
                <a:schemeClr val="tx1"/>
              </a:solidFill>
              <a:effectLst/>
              <a:latin typeface="+mn-lt"/>
              <a:ea typeface="+mn-ea"/>
              <a:cs typeface="+mn-cs"/>
            </a:endParaRPr>
          </a:p>
          <a:p>
            <a:pPr algn="l" rtl="0" eaLnBrk="1" hangingPunct="1">
              <a:spcBef>
                <a:spcPct val="0"/>
              </a:spcBef>
            </a:pPr>
            <a:endParaRPr lang="mk" sz="1200" i="1"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CA7CE54F-BF29-479B-9793-7E3E7FF99A93}" type="slidenum">
              <a:rPr>
                <a:cs typeface="Arial" charset="0"/>
              </a:rPr>
              <a:pPr fontAlgn="base">
                <a:spcBef>
                  <a:spcPct val="0"/>
                </a:spcBef>
                <a:spcAft>
                  <a:spcPct val="0"/>
                </a:spcAft>
                <a:defRPr/>
              </a:pPr>
              <a:t>132</a:t>
            </a:fld>
            <a:endParaRPr lang="mk">
              <a:cs typeface="Arial" charset="0"/>
            </a:endParaRPr>
          </a:p>
        </p:txBody>
      </p:sp>
    </p:spTree>
    <p:extLst>
      <p:ext uri="{BB962C8B-B14F-4D97-AF65-F5344CB8AC3E}">
        <p14:creationId xmlns:p14="http://schemas.microsoft.com/office/powerpoint/2010/main" val="1106881323"/>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algn="l" rtl="0" eaLnBrk="1" hangingPunct="1">
              <a:spcBef>
                <a:spcPct val="0"/>
              </a:spcBef>
            </a:pPr>
            <a:r>
              <a:rPr lang="mk" sz="1200" b="1" i="0" u="sng" kern="1200">
                <a:solidFill>
                  <a:schemeClr val="tx1"/>
                </a:solidFill>
                <a:effectLst/>
                <a:latin typeface="+mn-lt"/>
                <a:ea typeface="+mn-ea"/>
                <a:cs typeface="+mn-cs"/>
              </a:rPr>
              <a:t>Легитимна цел</a:t>
            </a: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a:solidFill>
                  <a:schemeClr val="tx1"/>
                </a:solidFill>
                <a:effectLst/>
                <a:latin typeface="+mn-lt"/>
                <a:ea typeface="+mn-ea"/>
                <a:cs typeface="+mn-cs"/>
              </a:rPr>
              <a:t>Секој член на ЕКЧП кој ги уредува основните условени права ги набројува исцрпно легитимните цели за кои мешањето во предметното право може да биде легитимно. На пример, во однос на правото на приватен живот (член 8), овие цели се интереси на државната и на јавната безбедност или економска благосостојба на земјата, спречувањето на безредија или на криминал, заштитата на здравјето и на моралот, и заштитата на правата и на слободите на другите.</a:t>
            </a:r>
          </a:p>
          <a:p>
            <a:pPr algn="l" rtl="0" eaLnBrk="1" hangingPunct="1">
              <a:spcBef>
                <a:spcPct val="0"/>
              </a:spcBef>
            </a:pPr>
            <a:endParaRPr lang="mk" sz="1200" i="1" kern="1200" dirty="0" smtClean="0">
              <a:solidFill>
                <a:schemeClr val="tx1"/>
              </a:solidFill>
              <a:effectLst/>
              <a:latin typeface="+mn-lt"/>
              <a:ea typeface="+mn-ea"/>
              <a:cs typeface="+mn-cs"/>
            </a:endParaRPr>
          </a:p>
          <a:p>
            <a:pPr algn="l" rtl="0" eaLnBrk="1" hangingPunct="1">
              <a:spcBef>
                <a:spcPct val="0"/>
              </a:spcBef>
            </a:pPr>
            <a:endParaRPr lang="mk" sz="1200" i="1" kern="1200" dirty="0" smtClean="0">
              <a:solidFill>
                <a:schemeClr val="tx1"/>
              </a:solidFill>
              <a:effectLst/>
              <a:latin typeface="+mn-lt"/>
              <a:ea typeface="+mn-ea"/>
              <a:cs typeface="+mn-cs"/>
            </a:endParaRPr>
          </a:p>
          <a:p>
            <a:pPr algn="l" rtl="0" eaLnBrk="1" hangingPunct="1">
              <a:spcBef>
                <a:spcPct val="0"/>
              </a:spcBef>
            </a:pPr>
            <a:endParaRPr lang="mk" sz="1200" i="1"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CA7CE54F-BF29-479B-9793-7E3E7FF99A93}" type="slidenum">
              <a:rPr>
                <a:cs typeface="Arial" charset="0"/>
              </a:rPr>
              <a:pPr fontAlgn="base">
                <a:spcBef>
                  <a:spcPct val="0"/>
                </a:spcBef>
                <a:spcAft>
                  <a:spcPct val="0"/>
                </a:spcAft>
                <a:defRPr/>
              </a:pPr>
              <a:t>133</a:t>
            </a:fld>
            <a:endParaRPr lang="mk">
              <a:cs typeface="Arial" charset="0"/>
            </a:endParaRPr>
          </a:p>
        </p:txBody>
      </p:sp>
    </p:spTree>
    <p:extLst>
      <p:ext uri="{BB962C8B-B14F-4D97-AF65-F5344CB8AC3E}">
        <p14:creationId xmlns:p14="http://schemas.microsoft.com/office/powerpoint/2010/main" val="4032857150"/>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algn="l" rtl="0"/>
            <a:r>
              <a:rPr lang="mk" sz="1200" b="0" i="0" u="none" kern="1200" dirty="0">
                <a:solidFill>
                  <a:schemeClr val="tx1"/>
                </a:solidFill>
                <a:effectLst/>
                <a:latin typeface="+mn-lt"/>
                <a:ea typeface="+mn-ea"/>
                <a:cs typeface="+mn-cs"/>
              </a:rPr>
              <a:t>Овој принцип на „неопходност“ од мешање (во нашата лекција „мешање“ или „ограничување„ се однесуваат на овластување или на процедура) се состои од </a:t>
            </a:r>
            <a:r>
              <a:rPr lang="mk" sz="1200" b="1" i="0" u="none" kern="1200" dirty="0">
                <a:solidFill>
                  <a:schemeClr val="tx1"/>
                </a:solidFill>
                <a:effectLst/>
                <a:latin typeface="+mn-lt"/>
                <a:ea typeface="+mn-ea"/>
                <a:cs typeface="+mn-cs"/>
              </a:rPr>
              <a:t>демонстрирање</a:t>
            </a:r>
            <a:r>
              <a:rPr lang="mk" sz="1200" b="0" i="0" u="none" kern="1200" dirty="0">
                <a:solidFill>
                  <a:schemeClr val="tx1"/>
                </a:solidFill>
                <a:effectLst/>
                <a:latin typeface="+mn-lt"/>
                <a:ea typeface="+mn-ea"/>
                <a:cs typeface="+mn-cs"/>
              </a:rPr>
              <a:t>[10</a:t>
            </a:r>
            <a:r>
              <a:rPr lang="mk" sz="1200" b="0" i="0" u="none" kern="1200" dirty="0" smtClean="0">
                <a:solidFill>
                  <a:schemeClr val="tx1"/>
                </a:solidFill>
                <a:effectLst/>
                <a:latin typeface="+mn-lt"/>
                <a:ea typeface="+mn-ea"/>
                <a:cs typeface="+mn-cs"/>
              </a:rPr>
              <a:t>] </a:t>
            </a:r>
            <a:r>
              <a:rPr lang="mk" sz="1200" b="1" i="0" u="none" kern="1200" dirty="0" smtClean="0">
                <a:solidFill>
                  <a:schemeClr val="tx1"/>
                </a:solidFill>
                <a:effectLst/>
                <a:latin typeface="+mn-lt"/>
                <a:ea typeface="+mn-ea"/>
                <a:cs typeface="+mn-cs"/>
              </a:rPr>
              <a:t>дека </a:t>
            </a:r>
            <a:r>
              <a:rPr lang="mk" sz="1200" b="1" i="0" u="none" kern="1200" dirty="0">
                <a:solidFill>
                  <a:schemeClr val="tx1"/>
                </a:solidFill>
                <a:effectLst/>
                <a:latin typeface="+mn-lt"/>
                <a:ea typeface="+mn-ea"/>
                <a:cs typeface="+mn-cs"/>
              </a:rPr>
              <a:t>ова мешање е всушност соодветно за да ги задоволи специфичните опшествени потреби</a:t>
            </a:r>
            <a:r>
              <a:rPr lang="mk" sz="1200" b="0" i="0" u="none" kern="1200" dirty="0">
                <a:solidFill>
                  <a:schemeClr val="tx1"/>
                </a:solidFill>
                <a:effectLst/>
                <a:latin typeface="+mn-lt"/>
                <a:ea typeface="+mn-ea"/>
                <a:cs typeface="+mn-cs"/>
              </a:rPr>
              <a:t>, и тоа мора да се утврди убедливо[11].</a:t>
            </a:r>
          </a:p>
          <a:p>
            <a:endParaRPr lang="mk" sz="1200" b="0" kern="1200" baseline="0" dirty="0" smtClean="0">
              <a:solidFill>
                <a:schemeClr val="tx1"/>
              </a:solidFill>
              <a:effectLst/>
              <a:latin typeface="+mn-lt"/>
              <a:ea typeface="+mn-ea"/>
              <a:cs typeface="+mn-cs"/>
            </a:endParaRPr>
          </a:p>
          <a:p>
            <a:pPr algn="l" rtl="0"/>
            <a:r>
              <a:rPr lang="mk" sz="1200" b="0" i="0" u="none" kern="1200" dirty="0">
                <a:solidFill>
                  <a:schemeClr val="tx1"/>
                </a:solidFill>
                <a:effectLst/>
                <a:latin typeface="+mn-lt"/>
                <a:ea typeface="+mn-ea"/>
                <a:cs typeface="+mn-cs"/>
              </a:rPr>
              <a:t>Според тоа, принципор на неопходност е поделен на две барања:</a:t>
            </a:r>
          </a:p>
          <a:p>
            <a:endParaRPr lang="mk" sz="1200" kern="1200" dirty="0" smtClean="0">
              <a:solidFill>
                <a:schemeClr val="tx1"/>
              </a:solidFill>
              <a:effectLst/>
              <a:latin typeface="+mn-lt"/>
              <a:ea typeface="+mn-ea"/>
              <a:cs typeface="+mn-cs"/>
            </a:endParaRPr>
          </a:p>
          <a:p>
            <a:pPr marL="0" indent="0" algn="l" rtl="0">
              <a:buFontTx/>
              <a:buNone/>
            </a:pPr>
            <a:r>
              <a:rPr lang="mk" sz="1200" b="1" i="0" u="none" kern="1200" dirty="0">
                <a:solidFill>
                  <a:schemeClr val="tx1"/>
                </a:solidFill>
                <a:effectLst/>
                <a:latin typeface="+mn-lt"/>
                <a:ea typeface="+mn-ea"/>
                <a:cs typeface="+mn-cs"/>
              </a:rPr>
              <a:t>- Прво, мора да се идентификуваат специфични општествени потреби </a:t>
            </a:r>
            <a:r>
              <a:rPr lang="mk" sz="1200" b="0" i="0" u="none" kern="1200" dirty="0">
                <a:solidFill>
                  <a:schemeClr val="tx1"/>
                </a:solidFill>
                <a:effectLst/>
                <a:latin typeface="+mn-lt"/>
                <a:ea typeface="+mn-ea"/>
                <a:cs typeface="+mn-cs"/>
              </a:rPr>
              <a:t>(во рамки на пошироката сфера на легитимна цел кон која се тежнее) [12]. Потребата мора да биде „итна“([13 §3.14] [14]), со други зборови таа мора да има одредено </a:t>
            </a:r>
            <a:r>
              <a:rPr lang="mk" sz="1200" b="1" i="1" u="none" kern="1200" dirty="0">
                <a:solidFill>
                  <a:schemeClr val="tx1"/>
                </a:solidFill>
                <a:effectLst/>
                <a:latin typeface="+mn-lt"/>
                <a:ea typeface="+mn-ea"/>
                <a:cs typeface="+mn-cs"/>
              </a:rPr>
              <a:t>„ниво тежина, итност и непосредност“</a:t>
            </a:r>
            <a:r>
              <a:rPr lang="mk" sz="1200" b="0" i="0" u="none" kern="1200" dirty="0">
                <a:solidFill>
                  <a:schemeClr val="tx1"/>
                </a:solidFill>
                <a:effectLst/>
                <a:latin typeface="+mn-lt"/>
                <a:ea typeface="+mn-ea"/>
                <a:cs typeface="+mn-cs"/>
              </a:rPr>
              <a:t>. Општеството може да претрпи штета ако потребата не се адресира, земајќи ги предвид гледиштата на опшеството и потенцијалните дивергентни мислења во однос на одредена „потреба“([13]§3.17-19). </a:t>
            </a:r>
          </a:p>
          <a:p>
            <a:pPr marL="0" indent="0" algn="l" rtl="0">
              <a:buFontTx/>
              <a:buNone/>
            </a:pPr>
            <a:endParaRPr lang="mk" sz="1200" kern="1200" dirty="0" smtClean="0">
              <a:solidFill>
                <a:schemeClr val="tx1"/>
              </a:solidFill>
              <a:effectLst/>
              <a:latin typeface="+mn-lt"/>
              <a:ea typeface="+mn-ea"/>
              <a:cs typeface="+mn-cs"/>
            </a:endParaRPr>
          </a:p>
          <a:p>
            <a:pPr marL="0" indent="0" algn="l" rtl="0">
              <a:buFontTx/>
              <a:buNone/>
            </a:pPr>
            <a:r>
              <a:rPr lang="mk" sz="1200" b="0" i="0" u="none" kern="1200" dirty="0">
                <a:solidFill>
                  <a:srgbClr val="FF0000"/>
                </a:solidFill>
                <a:effectLst/>
                <a:latin typeface="+mn-lt"/>
                <a:ea typeface="+mn-ea"/>
                <a:cs typeface="+mn-cs"/>
              </a:rPr>
              <a:t>Освен тоа, постоењето на оваа сериозна или итна потреба </a:t>
            </a:r>
            <a:r>
              <a:rPr lang="mk" sz="1200" b="1" i="0" u="none" kern="1200" dirty="0">
                <a:solidFill>
                  <a:srgbClr val="FF0000"/>
                </a:solidFill>
                <a:effectLst/>
                <a:latin typeface="+mn-lt"/>
                <a:ea typeface="+mn-ea"/>
                <a:cs typeface="+mn-cs"/>
              </a:rPr>
              <a:t>мора да биде демонстрирано / докажано</a:t>
            </a:r>
            <a:r>
              <a:rPr lang="mk" sz="1200" b="1" i="0" u="none" kern="1200" dirty="0" smtClean="0">
                <a:solidFill>
                  <a:srgbClr val="FF0000"/>
                </a:solidFill>
                <a:effectLst/>
                <a:latin typeface="+mn-lt"/>
                <a:ea typeface="+mn-ea"/>
                <a:cs typeface="+mn-cs"/>
              </a:rPr>
              <a:t>. </a:t>
            </a:r>
            <a:r>
              <a:rPr lang="mk" sz="1200" b="0" i="0" u="none" kern="1200" dirty="0" smtClean="0">
                <a:solidFill>
                  <a:srgbClr val="FF0000"/>
                </a:solidFill>
                <a:effectLst/>
                <a:latin typeface="+mn-lt"/>
                <a:ea typeface="+mn-ea"/>
                <a:cs typeface="+mn-cs"/>
              </a:rPr>
              <a:t> </a:t>
            </a:r>
            <a:r>
              <a:rPr lang="mk" sz="1200" b="0" i="0" u="none" kern="1200" dirty="0">
                <a:solidFill>
                  <a:srgbClr val="FF0000"/>
                </a:solidFill>
                <a:effectLst/>
                <a:latin typeface="+mn-lt"/>
                <a:ea typeface="+mn-ea"/>
                <a:cs typeface="+mn-cs"/>
              </a:rPr>
              <a:t>На пример, во случај кога апликантот бил спречен да даде одредени изјави во врска со опасноста од микробранови печки, ЕСЧП заклучи дека </a:t>
            </a:r>
            <a:r>
              <a:rPr lang="mk" sz="1200" b="0" i="1" u="none" kern="1200" dirty="0">
                <a:solidFill>
                  <a:srgbClr val="FF0000"/>
                </a:solidFill>
                <a:effectLst/>
                <a:latin typeface="+mn-lt"/>
                <a:ea typeface="+mn-ea"/>
                <a:cs typeface="+mn-cs"/>
              </a:rPr>
              <a:t>„не постојат докази дека забелешките на апликантот влијаеле на продажбата на микробрановите печки“.</a:t>
            </a:r>
            <a:r>
              <a:rPr lang="mk" sz="1200" b="0" i="0" u="none" kern="1200" dirty="0">
                <a:solidFill>
                  <a:srgbClr val="FF0000"/>
                </a:solidFill>
                <a:effectLst/>
                <a:latin typeface="+mn-lt"/>
                <a:ea typeface="+mn-ea"/>
                <a:cs typeface="+mn-cs"/>
              </a:rPr>
              <a:t> [14]</a:t>
            </a:r>
          </a:p>
          <a:p>
            <a:pPr marL="0" indent="0" algn="l" rtl="0">
              <a:buFontTx/>
              <a:buNone/>
            </a:pPr>
            <a:endParaRPr lang="mk" sz="1200" i="0" kern="1200" baseline="30000" dirty="0" smtClean="0">
              <a:solidFill>
                <a:srgbClr val="FF0000"/>
              </a:solidFill>
              <a:effectLst/>
              <a:latin typeface="+mn-lt"/>
              <a:ea typeface="+mn-ea"/>
              <a:cs typeface="+mn-cs"/>
            </a:endParaRPr>
          </a:p>
          <a:p>
            <a:pPr marL="0" indent="0" algn="l" rtl="0">
              <a:buFontTx/>
              <a:buNone/>
            </a:pPr>
            <a:endParaRPr lang="mk" sz="1200" i="0" kern="1200" baseline="30000" dirty="0" smtClean="0">
              <a:solidFill>
                <a:srgbClr val="FF0000"/>
              </a:solidFill>
              <a:effectLst/>
              <a:latin typeface="+mn-lt"/>
              <a:ea typeface="+mn-ea"/>
              <a:cs typeface="+mn-cs"/>
            </a:endParaRPr>
          </a:p>
          <a:p>
            <a:pPr marL="0" marR="0" lvl="1" indent="0" algn="l" defTabSz="457200" rtl="0" eaLnBrk="0" fontAlgn="base" latinLnBrk="0" hangingPunct="0">
              <a:lnSpc>
                <a:spcPct val="100000"/>
              </a:lnSpc>
              <a:spcBef>
                <a:spcPct val="30000"/>
              </a:spcBef>
              <a:spcAft>
                <a:spcPct val="0"/>
              </a:spcAft>
              <a:buClrTx/>
              <a:buSzTx/>
              <a:buFontTx/>
              <a:buNone/>
              <a:tabLst/>
              <a:defRPr/>
            </a:pPr>
            <a:r>
              <a:rPr lang="mk" sz="2700" b="0" i="0" u="none" dirty="0"/>
              <a:t>Идентификуваната општествена потреба ќе претставува основа за имплементирање, наредување и/или примена на ограничувањето на правата (овластувања или процедури</a:t>
            </a:r>
            <a:r>
              <a:rPr lang="mk" sz="2700" b="0" i="0" u="none" dirty="0" smtClean="0"/>
              <a:t>). Треба </a:t>
            </a:r>
            <a:r>
              <a:rPr lang="mk" sz="2700" b="0" i="0" u="none" dirty="0"/>
              <a:t>да се напомне дека овие основи ќе треба да бидат спомнати во правната основа за да се осигура пропорционалност</a:t>
            </a:r>
            <a:r>
              <a:rPr lang="mk" sz="2700" b="0" i="0" u="none" baseline="30000" dirty="0">
                <a:sym typeface="Wingdings" panose="05000000000000000000" pitchFamily="2" charset="2"/>
              </a:rPr>
              <a:t>[9§50] [slides 29 and 34].</a:t>
            </a:r>
            <a:endParaRPr lang="mk" sz="2700" baseline="30000" dirty="0" smtClean="0"/>
          </a:p>
          <a:p>
            <a:pPr marL="0" indent="0" algn="l" rtl="0">
              <a:buFontTx/>
              <a:buNone/>
            </a:pPr>
            <a:endParaRPr lang="mk" sz="1200" kern="1200" baseline="30000" dirty="0" smtClean="0">
              <a:solidFill>
                <a:srgbClr val="FF0000"/>
              </a:solidFill>
              <a:effectLst/>
              <a:latin typeface="+mn-lt"/>
              <a:ea typeface="+mn-ea"/>
              <a:cs typeface="+mn-cs"/>
            </a:endParaRPr>
          </a:p>
          <a:p>
            <a:pPr marL="0" indent="0" algn="l" rtl="0">
              <a:buFontTx/>
              <a:buNone/>
            </a:pPr>
            <a:r>
              <a:rPr lang="mk" sz="1200" b="0" i="0" u="none" kern="1200" dirty="0">
                <a:solidFill>
                  <a:schemeClr val="tx1"/>
                </a:solidFill>
                <a:effectLst/>
                <a:latin typeface="+mn-lt"/>
                <a:ea typeface="+mn-ea"/>
                <a:cs typeface="+mn-cs"/>
              </a:rPr>
              <a:t>- </a:t>
            </a:r>
            <a:r>
              <a:rPr lang="mk" sz="1200" b="1" i="0" u="none" kern="1200" dirty="0">
                <a:solidFill>
                  <a:schemeClr val="tx1"/>
                </a:solidFill>
                <a:effectLst/>
                <a:latin typeface="+mn-lt"/>
                <a:ea typeface="+mn-ea"/>
                <a:cs typeface="+mn-cs"/>
              </a:rPr>
              <a:t>Второ, потребно е да се демонстрира дека мешањето е соодветно за да се задоволи таа потреба.</a:t>
            </a:r>
          </a:p>
          <a:p>
            <a:pPr algn="l" rtl="0"/>
            <a:r>
              <a:rPr lang="mk" sz="1200" b="0" i="0" u="none" kern="1200" dirty="0">
                <a:solidFill>
                  <a:schemeClr val="tx1"/>
                </a:solidFill>
                <a:effectLst/>
                <a:latin typeface="+mn-lt"/>
                <a:ea typeface="+mn-ea"/>
                <a:cs typeface="+mn-cs"/>
              </a:rPr>
              <a:t>Утврдувањето на потребата за мешање, во дадениот случај, исто така значи утврдување дека ова мешање е соодветно за да се постигне целта кон која тежнееме, со други зборови дека таа ефективно може да ја ублажи штетата предизвикана на општеството ([13 §3.19]). Утврдувањето на неопходноста од мешање може да подразбира ревидирање на „</a:t>
            </a:r>
            <a:r>
              <a:rPr lang="mk" sz="1200" b="0" i="1" u="none" kern="1200" dirty="0">
                <a:solidFill>
                  <a:schemeClr val="tx1"/>
                </a:solidFill>
                <a:effectLst/>
                <a:latin typeface="+mn-lt"/>
                <a:ea typeface="+mn-ea"/>
                <a:cs typeface="+mn-cs"/>
              </a:rPr>
              <a:t>ефективноста на постојните мерки“ </a:t>
            </a:r>
            <a:r>
              <a:rPr lang="mk" sz="1200" b="0" i="0" u="none" kern="1200" dirty="0">
                <a:solidFill>
                  <a:schemeClr val="tx1"/>
                </a:solidFill>
                <a:effectLst/>
                <a:latin typeface="+mn-lt"/>
                <a:ea typeface="+mn-ea"/>
                <a:cs typeface="+mn-cs"/>
              </a:rPr>
              <a:t>чија цел е адресирање на целните итни опшествени потреби, „</a:t>
            </a:r>
            <a:r>
              <a:rPr lang="mk" sz="1200" b="0" i="1" u="none" kern="1200" dirty="0">
                <a:solidFill>
                  <a:schemeClr val="tx1"/>
                </a:solidFill>
                <a:effectLst/>
                <a:latin typeface="+mn-lt"/>
                <a:ea typeface="+mn-ea"/>
                <a:cs typeface="+mn-cs"/>
              </a:rPr>
              <a:t>над предложените мерки“ </a:t>
            </a:r>
            <a:r>
              <a:rPr lang="mk" sz="1200" b="0" i="0" u="none" kern="1200" dirty="0">
                <a:solidFill>
                  <a:schemeClr val="tx1"/>
                </a:solidFill>
                <a:effectLst/>
                <a:latin typeface="+mn-lt"/>
                <a:ea typeface="+mn-ea"/>
                <a:cs typeface="+mn-cs"/>
              </a:rPr>
              <a:t>и објаснување „</a:t>
            </a:r>
            <a:r>
              <a:rPr lang="mk" sz="1200" b="0" i="1" u="none" kern="1200" dirty="0">
                <a:solidFill>
                  <a:schemeClr val="tx1"/>
                </a:solidFill>
                <a:effectLst/>
                <a:latin typeface="+mn-lt"/>
                <a:ea typeface="+mn-ea"/>
                <a:cs typeface="+mn-cs"/>
              </a:rPr>
              <a:t>зошто овие постојни мерки не се повеќе доволни“ </a:t>
            </a:r>
            <a:r>
              <a:rPr lang="mk" sz="1200" b="0" i="0" u="none" kern="1200" dirty="0">
                <a:solidFill>
                  <a:schemeClr val="tx1"/>
                </a:solidFill>
                <a:effectLst/>
                <a:latin typeface="+mn-lt"/>
                <a:ea typeface="+mn-ea"/>
                <a:cs typeface="+mn-cs"/>
              </a:rPr>
              <a:t>и како предложените мерки ќе ги поправат работите [13 §3.26] [15].</a:t>
            </a:r>
          </a:p>
          <a:p>
            <a:pPr marL="0" marR="0" indent="0" algn="l" defTabSz="457200" rtl="0" eaLnBrk="1" fontAlgn="base" latinLnBrk="0" hangingPunct="1">
              <a:lnSpc>
                <a:spcPct val="100000"/>
              </a:lnSpc>
              <a:spcBef>
                <a:spcPct val="0"/>
              </a:spcBef>
              <a:spcAft>
                <a:spcPct val="0"/>
              </a:spcAft>
              <a:buClrTx/>
              <a:buSzTx/>
              <a:buFontTx/>
              <a:buNone/>
              <a:tabLst/>
              <a:defRPr/>
            </a:pPr>
            <a:endParaRPr lang="mk" sz="1200"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mk" sz="1200" b="0" i="1" u="none" kern="1200" dirty="0">
                <a:solidFill>
                  <a:schemeClr val="tx1"/>
                </a:solidFill>
                <a:effectLst/>
                <a:latin typeface="+mn-lt"/>
                <a:ea typeface="+mn-ea"/>
                <a:cs typeface="+mn-cs"/>
              </a:rPr>
              <a:t>Референци:</a:t>
            </a:r>
            <a:endParaRPr lang="mk" sz="1200"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mk" sz="1200"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dirty="0"/>
              <a:t>[10] </a:t>
            </a:r>
            <a:r>
              <a:rPr lang="mk" sz="1200" b="0" i="0" u="none" kern="1200" dirty="0">
                <a:solidFill>
                  <a:schemeClr val="tx1"/>
                </a:solidFill>
                <a:effectLst/>
                <a:latin typeface="+mn-lt"/>
                <a:ea typeface="+mn-ea"/>
                <a:cs typeface="+mn-cs"/>
              </a:rPr>
              <a:t>Видете, на пример EСЧП, “Khoroshenko против Русија”</a:t>
            </a:r>
            <a:r>
              <a:rPr lang="mk" sz="1200" b="0" i="1" u="none" kern="1200" dirty="0">
                <a:solidFill>
                  <a:schemeClr val="tx1"/>
                </a:solidFill>
                <a:effectLst/>
                <a:latin typeface="+mn-lt"/>
                <a:ea typeface="+mn-ea"/>
                <a:cs typeface="+mn-cs"/>
              </a:rPr>
              <a:t>, </a:t>
            </a:r>
            <a:r>
              <a:rPr lang="mk" sz="1200" b="0" i="0" u="none" kern="1200" dirty="0">
                <a:solidFill>
                  <a:schemeClr val="tx1"/>
                </a:solidFill>
                <a:effectLst/>
                <a:latin typeface="+mn-lt"/>
                <a:ea typeface="+mn-ea"/>
                <a:cs typeface="+mn-cs"/>
              </a:rPr>
              <a:t>30 јуни 2015, апликација бр. 41418/04, §118.</a:t>
            </a: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dirty="0"/>
              <a:t>[11] EСЧП, Crémieux против Франција, 25 февруари 1993, апликација бр. 11471/85, A256-B, § 38; </a:t>
            </a:r>
            <a:r>
              <a:rPr lang="mk" sz="1200" b="0" i="0" u="none" kern="1200" dirty="0">
                <a:solidFill>
                  <a:schemeClr val="tx1"/>
                </a:solidFill>
                <a:effectLst/>
                <a:latin typeface="+mn-lt"/>
                <a:ea typeface="+mn-ea"/>
                <a:cs typeface="+mn-cs"/>
              </a:rPr>
              <a:t>Jeremy McBride, “Proportionality and the European Convention on Human Rights”, во </a:t>
            </a:r>
            <a:r>
              <a:rPr lang="mk" sz="1200" b="0" i="1" u="none" kern="1200" dirty="0">
                <a:solidFill>
                  <a:schemeClr val="tx1"/>
                </a:solidFill>
                <a:effectLst/>
                <a:latin typeface="+mn-lt"/>
                <a:ea typeface="+mn-ea"/>
                <a:cs typeface="+mn-cs"/>
              </a:rPr>
              <a:t>The principle of Proportionality in the Laws of Europe</a:t>
            </a:r>
            <a:r>
              <a:rPr lang="mk" sz="1200" b="0" i="0" u="none" kern="1200" dirty="0">
                <a:solidFill>
                  <a:schemeClr val="tx1"/>
                </a:solidFill>
                <a:effectLst/>
                <a:latin typeface="+mn-lt"/>
                <a:ea typeface="+mn-ea"/>
                <a:cs typeface="+mn-cs"/>
              </a:rPr>
              <a:t>, уредник Evelyn Ellis, Hart Publishing, 197 p., 1999, p. 23 </a:t>
            </a:r>
            <a:r>
              <a:rPr lang="mk" sz="1200" b="0" i="1" u="none" kern="1200" dirty="0">
                <a:solidFill>
                  <a:schemeClr val="tx1"/>
                </a:solidFill>
                <a:effectLst/>
                <a:latin typeface="+mn-lt"/>
                <a:ea typeface="+mn-ea"/>
                <a:cs typeface="+mn-cs"/>
              </a:rPr>
              <a:t>et seq.</a:t>
            </a:r>
            <a:r>
              <a:rPr lang="mk" sz="1200" b="0" i="0" u="none" kern="1200" dirty="0">
                <a:solidFill>
                  <a:schemeClr val="tx1"/>
                </a:solidFill>
                <a:effectLst/>
                <a:latin typeface="+mn-lt"/>
                <a:ea typeface="+mn-ea"/>
                <a:cs typeface="+mn-cs"/>
              </a:rPr>
              <a:t>, цитат стр. 25, во врска со судскиот случај “Hertel пчротив Швајцарија”, 25 авг. 1998, апликација бр. 25181/94</a:t>
            </a:r>
          </a:p>
          <a:p>
            <a:pPr marL="0" indent="0" algn="l" rtl="0">
              <a:buFont typeface="Arial" charset="0"/>
              <a:buNone/>
            </a:pPr>
            <a:r>
              <a:rPr lang="mk" sz="1200" b="0" i="0" u="none" kern="1200" dirty="0">
                <a:solidFill>
                  <a:schemeClr val="tx1"/>
                </a:solidFill>
                <a:effectLst/>
                <a:latin typeface="+mn-lt"/>
                <a:ea typeface="+mn-ea"/>
                <a:cs typeface="+mn-cs"/>
              </a:rPr>
              <a:t>[12] EСЧП, случај “Sunday Times против Обединето кралство”, </a:t>
            </a:r>
            <a:r>
              <a:rPr lang="mk" sz="1200" b="0" i="1" u="none" kern="1200" dirty="0">
                <a:solidFill>
                  <a:schemeClr val="tx1"/>
                </a:solidFill>
                <a:effectLst/>
                <a:latin typeface="+mn-lt"/>
                <a:ea typeface="+mn-ea"/>
                <a:cs typeface="+mn-cs"/>
              </a:rPr>
              <a:t>op cit.</a:t>
            </a:r>
            <a:r>
              <a:rPr lang="mk" sz="1200" b="0" i="0" u="none" kern="1200" dirty="0">
                <a:solidFill>
                  <a:schemeClr val="tx1"/>
                </a:solidFill>
                <a:effectLst/>
                <a:latin typeface="+mn-lt"/>
                <a:ea typeface="+mn-ea"/>
                <a:cs typeface="+mn-cs"/>
              </a:rPr>
              <a:t>, § 65; Работна група за заштита на податоци од членот 29, Мислење 01/2014 за примена на концептите за неопходност </a:t>
            </a:r>
            <a:r>
              <a:rPr lang="mk" sz="1200" b="0" i="0" u="none" kern="1200" dirty="0" smtClean="0">
                <a:solidFill>
                  <a:schemeClr val="tx1"/>
                </a:solidFill>
                <a:effectLst/>
                <a:latin typeface="+mn-lt"/>
                <a:ea typeface="+mn-ea"/>
                <a:cs typeface="+mn-cs"/>
              </a:rPr>
              <a:t>и пропорционалност </a:t>
            </a:r>
            <a:r>
              <a:rPr lang="mk" sz="1200" b="0" i="0" u="none" kern="1200" dirty="0">
                <a:solidFill>
                  <a:schemeClr val="tx1"/>
                </a:solidFill>
                <a:effectLst/>
                <a:latin typeface="+mn-lt"/>
                <a:ea typeface="+mn-ea"/>
                <a:cs typeface="+mn-cs"/>
              </a:rPr>
              <a:t>и заштита на податоци во рамки на секторот за спроведување закони (WP 211), </a:t>
            </a:r>
            <a:r>
              <a:rPr lang="mk" sz="1200" b="0" i="1" u="none" kern="1200" dirty="0">
                <a:solidFill>
                  <a:schemeClr val="tx1"/>
                </a:solidFill>
                <a:effectLst/>
                <a:latin typeface="+mn-lt"/>
                <a:ea typeface="+mn-ea"/>
                <a:cs typeface="+mn-cs"/>
              </a:rPr>
              <a:t>op. cit</a:t>
            </a:r>
            <a:r>
              <a:rPr lang="mk" sz="1200" b="0" i="0" u="none" kern="1200" dirty="0">
                <a:solidFill>
                  <a:schemeClr val="tx1"/>
                </a:solidFill>
                <a:effectLst/>
                <a:latin typeface="+mn-lt"/>
                <a:ea typeface="+mn-ea"/>
                <a:cs typeface="+mn-cs"/>
              </a:rPr>
              <a:t>., 3.13.</a:t>
            </a:r>
          </a:p>
          <a:p>
            <a:pPr marL="0" indent="0" algn="l" rtl="0">
              <a:buFont typeface="Arial" charset="0"/>
              <a:buNone/>
            </a:pPr>
            <a:r>
              <a:rPr lang="mk" sz="1200" b="0" i="0" u="none" kern="1200" dirty="0">
                <a:solidFill>
                  <a:schemeClr val="tx1"/>
                </a:solidFill>
                <a:effectLst/>
                <a:latin typeface="+mn-lt"/>
                <a:ea typeface="+mn-ea"/>
                <a:cs typeface="+mn-cs"/>
              </a:rPr>
              <a:t>[13] Работна група за заштита на податоци од членот 29, Мислење 01/2014, </a:t>
            </a:r>
            <a:r>
              <a:rPr lang="mk" sz="1200" b="0" i="1" u="none" kern="1200" dirty="0">
                <a:solidFill>
                  <a:schemeClr val="tx1"/>
                </a:solidFill>
                <a:effectLst/>
                <a:latin typeface="+mn-lt"/>
                <a:ea typeface="+mn-ea"/>
                <a:cs typeface="+mn-cs"/>
              </a:rPr>
              <a:t>op. cit.</a:t>
            </a:r>
            <a:r>
              <a:rPr lang="mk" sz="1200" b="0" i="0" u="none" kern="1200" dirty="0">
                <a:solidFill>
                  <a:schemeClr val="tx1"/>
                </a:solidFill>
                <a:effectLst/>
                <a:latin typeface="+mn-lt"/>
                <a:ea typeface="+mn-ea"/>
                <a:cs typeface="+mn-cs"/>
              </a:rPr>
              <a:t>, §3.14, 3.17-3.19; 3.26.</a:t>
            </a:r>
          </a:p>
          <a:p>
            <a:pPr marL="0" marR="0" indent="0" algn="l" defTabSz="457200" rtl="0" eaLnBrk="0" fontAlgn="base" latinLnBrk="0" hangingPunct="0">
              <a:lnSpc>
                <a:spcPct val="100000"/>
              </a:lnSpc>
              <a:spcBef>
                <a:spcPct val="30000"/>
              </a:spcBef>
              <a:spcAft>
                <a:spcPct val="0"/>
              </a:spcAft>
              <a:buClrTx/>
              <a:buSzTx/>
              <a:buFont typeface="Arial" charset="0"/>
              <a:buNone/>
              <a:tabLst/>
              <a:defRPr/>
            </a:pPr>
            <a:r>
              <a:rPr lang="mk" sz="1200" b="0" i="0" u="none" kern="1200" baseline="30000" dirty="0">
                <a:solidFill>
                  <a:schemeClr val="tx1"/>
                </a:solidFill>
                <a:effectLst/>
                <a:latin typeface="+mn-lt"/>
                <a:ea typeface="+mn-ea"/>
                <a:cs typeface="+mn-cs"/>
              </a:rPr>
              <a:t>[14] EСЧП, cлучај “Hertel против Швајцарија”, бр. </a:t>
            </a:r>
            <a:r>
              <a:rPr lang="mk" b="0" i="0" u="none" dirty="0"/>
              <a:t>59/1997/843/1049, </a:t>
            </a:r>
            <a:r>
              <a:rPr lang="mk" sz="1200" b="0" i="0" u="none" kern="1200" baseline="0" dirty="0">
                <a:solidFill>
                  <a:schemeClr val="tx1"/>
                </a:solidFill>
                <a:effectLst/>
                <a:latin typeface="+mn-lt"/>
                <a:ea typeface="+mn-ea"/>
                <a:cs typeface="+mn-cs"/>
              </a:rPr>
              <a:t>25 август 1998. Jeremy McBride, op cit., pp. 24-25. </a:t>
            </a:r>
            <a:endParaRPr lang="mk" sz="1200" kern="1200" baseline="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 typeface="Arial" charset="0"/>
              <a:buNone/>
              <a:tabLst/>
              <a:defRPr/>
            </a:pPr>
            <a:r>
              <a:rPr lang="mk" sz="1200" b="0" i="0" u="none" kern="1200" dirty="0">
                <a:solidFill>
                  <a:schemeClr val="tx1"/>
                </a:solidFill>
                <a:effectLst/>
                <a:latin typeface="+mn-lt"/>
                <a:ea typeface="+mn-ea"/>
                <a:cs typeface="+mn-cs"/>
              </a:rPr>
              <a:t>[15] EСЧП, случај “Uzun против Германија”, апликација бр. 35623/05, 2 септември 2010; видете и European Court of Human Rights, Press Unit, Personal data protection, Factsheet – Personal data protection, November 2016, http://www.echr.coe.int/Documents/FS_Data_ENG.pdf (последен пат пристапено на 5 јануари 2017).</a:t>
            </a:r>
          </a:p>
          <a:p>
            <a:pPr marL="0" indent="0" algn="l" rtl="0">
              <a:buFont typeface="Arial" charset="0"/>
              <a:buNone/>
            </a:pPr>
            <a:endParaRPr lang="mk" sz="1200" kern="1200" dirty="0" smtClean="0">
              <a:solidFill>
                <a:schemeClr val="tx1"/>
              </a:solidFill>
              <a:effectLst/>
              <a:latin typeface="+mn-lt"/>
              <a:ea typeface="+mn-ea"/>
              <a:cs typeface="+mn-cs"/>
            </a:endParaRPr>
          </a:p>
          <a:p>
            <a:pPr marL="0" indent="0" algn="l" rtl="0">
              <a:buFontTx/>
              <a:buNone/>
            </a:pPr>
            <a:endParaRPr lang="mk" sz="1200"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CA7CE54F-BF29-479B-9793-7E3E7FF99A93}" type="slidenum">
              <a:rPr>
                <a:cs typeface="Arial" charset="0"/>
              </a:rPr>
              <a:pPr fontAlgn="base">
                <a:spcBef>
                  <a:spcPct val="0"/>
                </a:spcBef>
                <a:spcAft>
                  <a:spcPct val="0"/>
                </a:spcAft>
                <a:defRPr/>
              </a:pPr>
              <a:t>134</a:t>
            </a:fld>
            <a:endParaRPr lang="mk">
              <a:cs typeface="Arial" charset="0"/>
            </a:endParaRPr>
          </a:p>
        </p:txBody>
      </p:sp>
    </p:spTree>
    <p:extLst>
      <p:ext uri="{BB962C8B-B14F-4D97-AF65-F5344CB8AC3E}">
        <p14:creationId xmlns:p14="http://schemas.microsoft.com/office/powerpoint/2010/main" val="242753528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32500" lnSpcReduction="20000"/>
          </a:bodyPr>
          <a:lstStyle/>
          <a:p>
            <a:pPr algn="l" rtl="0" eaLnBrk="1" hangingPunct="1">
              <a:spcBef>
                <a:spcPct val="0"/>
              </a:spcBef>
            </a:pPr>
            <a:r>
              <a:rPr lang="mk" b="0" i="0" u="none" dirty="0"/>
              <a:t>Принципот на пропорционалност може да се презентира со вклучување на две основни компоненти.</a:t>
            </a:r>
          </a:p>
          <a:p>
            <a:pPr algn="l" rtl="0" eaLnBrk="1" hangingPunct="1">
              <a:spcBef>
                <a:spcPct val="0"/>
              </a:spcBef>
            </a:pPr>
            <a:endParaRPr lang="mk" dirty="0" smtClean="0"/>
          </a:p>
          <a:p>
            <a:pPr algn="l" rtl="0" eaLnBrk="1" hangingPunct="1">
              <a:spcBef>
                <a:spcPct val="0"/>
              </a:spcBef>
            </a:pPr>
            <a:r>
              <a:rPr lang="mk" b="0" i="0" u="none" dirty="0"/>
              <a:t>Како и кај барањето за неопходност, и кај барањето за пропорционалност мора да се демонстрира почитување - апоред ЕСЧП „</a:t>
            </a:r>
            <a:r>
              <a:rPr lang="mk" b="0" i="1" u="none" dirty="0"/>
              <a:t>треба да се презентира</a:t>
            </a:r>
            <a:r>
              <a:rPr lang="mk" b="0" i="0" u="none" dirty="0"/>
              <a:t> </a:t>
            </a:r>
            <a:r>
              <a:rPr lang="mk" b="0" i="1" u="none" dirty="0"/>
              <a:t>објаснување за тоа кои други мерки се разгледувале и дали овие мерки се оценети како повеќе помалку наметливи за приватноста</a:t>
            </a:r>
            <a:r>
              <a:rPr lang="mk" b="0" i="1" u="none" dirty="0" smtClean="0"/>
              <a:t>. Ако </a:t>
            </a:r>
            <a:r>
              <a:rPr lang="mk" b="0" i="1" u="none" dirty="0"/>
              <a:t>било која од нив била одбиена а било утврдено дека е помалку наметлива, тогаш треба да се даде силна причина која оправдува зашто оваа мерка не била избрана за да се имплементира</a:t>
            </a:r>
            <a:r>
              <a:rPr lang="mk" b="0" i="0" u="none" dirty="0"/>
              <a:t>"[16]).</a:t>
            </a:r>
          </a:p>
          <a:p>
            <a:pPr algn="l" rtl="0" eaLnBrk="1" hangingPunct="1">
              <a:spcBef>
                <a:spcPct val="0"/>
              </a:spcBef>
            </a:pPr>
            <a:endParaRPr lang="mk" dirty="0" smtClean="0"/>
          </a:p>
          <a:p>
            <a:pPr algn="l" rtl="0" eaLnBrk="1" hangingPunct="1">
              <a:spcBef>
                <a:spcPct val="0"/>
              </a:spcBef>
            </a:pPr>
            <a:r>
              <a:rPr lang="mk" b="0" i="0" u="none" dirty="0"/>
              <a:t>Овие две барања се следните: </a:t>
            </a:r>
            <a:r>
              <a:rPr lang="mk" sz="1200" b="0" i="0" u="none" kern="1200" dirty="0">
                <a:solidFill>
                  <a:schemeClr val="tx1"/>
                </a:solidFill>
                <a:effectLst/>
                <a:latin typeface="+mn-lt"/>
                <a:ea typeface="+mn-ea"/>
                <a:cs typeface="+mn-cs"/>
              </a:rPr>
              <a:t>мешањето мора да биде ограничено на она што е строго неопходно (1) и мора да биде опкружено со соодветни заштитни мерки (2). </a:t>
            </a:r>
          </a:p>
          <a:p>
            <a:pPr algn="l" rtl="0" eaLnBrk="1" hangingPunct="1">
              <a:spcBef>
                <a:spcPct val="0"/>
              </a:spcBef>
            </a:pPr>
            <a:endParaRPr lang="mk" sz="1200" b="0" kern="1200" dirty="0" smtClean="0">
              <a:solidFill>
                <a:schemeClr val="tx1"/>
              </a:solidFill>
              <a:effectLst/>
              <a:latin typeface="+mn-lt"/>
              <a:ea typeface="+mn-ea"/>
              <a:cs typeface="+mn-cs"/>
            </a:endParaRPr>
          </a:p>
          <a:p>
            <a:pPr algn="l" rtl="0" eaLnBrk="1" hangingPunct="1">
              <a:spcBef>
                <a:spcPct val="0"/>
              </a:spcBef>
            </a:pPr>
            <a:endParaRPr lang="mk" sz="1200" b="1"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mk" sz="1200" b="1" i="0" u="none" kern="1200" dirty="0">
                <a:solidFill>
                  <a:schemeClr val="tx1"/>
                </a:solidFill>
                <a:effectLst/>
                <a:latin typeface="+mn-lt"/>
                <a:ea typeface="+mn-ea"/>
                <a:cs typeface="+mn-cs"/>
              </a:rPr>
              <a:t>1. - Мешањето мора да биде ограничено на она што е строго неопходно: </a:t>
            </a:r>
            <a:r>
              <a:rPr lang="mk" sz="1200" b="0" i="0" u="none" kern="1200" dirty="0">
                <a:solidFill>
                  <a:schemeClr val="tx1"/>
                </a:solidFill>
                <a:effectLst/>
                <a:latin typeface="+mn-lt"/>
                <a:ea typeface="+mn-ea"/>
                <a:cs typeface="+mn-cs"/>
              </a:rPr>
              <a:t>ова подразбира четири под-принципи:</a:t>
            </a:r>
          </a:p>
          <a:p>
            <a:pPr marL="0" marR="0" indent="0" algn="l" defTabSz="457200" rtl="0" eaLnBrk="1" fontAlgn="base" latinLnBrk="0" hangingPunct="1">
              <a:lnSpc>
                <a:spcPct val="100000"/>
              </a:lnSpc>
              <a:spcBef>
                <a:spcPct val="0"/>
              </a:spcBef>
              <a:spcAft>
                <a:spcPct val="0"/>
              </a:spcAft>
              <a:buClrTx/>
              <a:buSzTx/>
              <a:buFontTx/>
              <a:buNone/>
              <a:tabLst/>
              <a:defRPr/>
            </a:pPr>
            <a:endParaRPr lang="mk"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mk" sz="1200" b="1" i="0" u="none" kern="1200" dirty="0">
                <a:solidFill>
                  <a:schemeClr val="tx1"/>
                </a:solidFill>
                <a:effectLst/>
                <a:latin typeface="+mn-lt"/>
                <a:ea typeface="+mn-ea"/>
                <a:cs typeface="+mn-cs"/>
              </a:rPr>
              <a:t>(1) Соодветно на неговата содржина: </a:t>
            </a:r>
            <a:r>
              <a:rPr lang="mk" sz="1200" b="0" i="0" u="none" kern="1200" dirty="0">
                <a:solidFill>
                  <a:schemeClr val="tx1"/>
                </a:solidFill>
                <a:effectLst/>
                <a:latin typeface="+mn-lt"/>
                <a:ea typeface="+mn-ea"/>
                <a:cs typeface="+mn-cs"/>
              </a:rPr>
              <a:t>адаптирано на тежината на општествената потреба (што е потешко прашањето и/или поголема или потешка материјалната штета или губиток на кое општеството може да биде изложено, толку поголемо мешање може да биде оправдано [18]), на легитимноста на слободата која се ограничува (чувствителност на собраните информации, големи или мали очекувања за приватноста од граѓаните во одредени околности, важност на правото кое е ограничено...) [19]</a:t>
            </a: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baseline="0" dirty="0">
                <a:solidFill>
                  <a:schemeClr val="tx1"/>
                </a:solidFill>
                <a:effectLst/>
                <a:latin typeface="+mn-lt"/>
                <a:ea typeface="+mn-ea"/>
                <a:cs typeface="+mn-cs"/>
              </a:rPr>
              <a:t> </a:t>
            </a:r>
            <a:endParaRPr lang="mk" sz="1200" i="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mk" sz="1200" b="1" i="0" u="none" kern="1200" dirty="0">
                <a:solidFill>
                  <a:schemeClr val="tx1"/>
                </a:solidFill>
                <a:effectLst/>
                <a:latin typeface="+mn-lt"/>
                <a:ea typeface="+mn-ea"/>
                <a:cs typeface="+mn-cs"/>
              </a:rPr>
              <a:t>(2) Обемот на мешањето не смее да го надмаши обемот кој е неопходен за да се постигне целта кон која се тежнее</a:t>
            </a:r>
            <a:r>
              <a:rPr lang="mk" sz="1200" b="0" i="0" u="none" kern="1200" dirty="0">
                <a:solidFill>
                  <a:schemeClr val="tx1"/>
                </a:solidFill>
                <a:effectLst/>
                <a:latin typeface="+mn-lt"/>
                <a:ea typeface="+mn-ea"/>
                <a:cs typeface="+mn-cs"/>
              </a:rPr>
              <a:t>[20]. Ова, меѓу останато, значи да се ограничи во најголема мерка обемот на наметнување во приватноста (и, на пример, на собраните лични податоци), бројот на погодените луѓе [21], случаите на спроведување на мерката (овластувања за одлучување и акциите на агенциите за спроведување закони мора да бидат ограничени на она што е неопходно), и времето за кое мерката ќе биде во сила.[22] </a:t>
            </a:r>
          </a:p>
          <a:p>
            <a:pPr marL="0" marR="0" indent="0" algn="l" defTabSz="457200" rtl="0" eaLnBrk="1" fontAlgn="base" latinLnBrk="0" hangingPunct="1">
              <a:lnSpc>
                <a:spcPct val="100000"/>
              </a:lnSpc>
              <a:spcBef>
                <a:spcPct val="0"/>
              </a:spcBef>
              <a:spcAft>
                <a:spcPct val="0"/>
              </a:spcAft>
              <a:buClrTx/>
              <a:buSzTx/>
              <a:buFontTx/>
              <a:buNone/>
              <a:tabLst/>
              <a:defRPr/>
            </a:pPr>
            <a:endParaRPr lang="mk" sz="1200" kern="1200" dirty="0" smtClean="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mk" sz="1200" b="1" i="0" u="none" kern="1200" dirty="0">
                <a:solidFill>
                  <a:schemeClr val="tx1"/>
                </a:solidFill>
                <a:effectLst/>
                <a:latin typeface="+mn-lt"/>
                <a:ea typeface="+mn-ea"/>
                <a:cs typeface="+mn-cs"/>
              </a:rPr>
              <a:t>(3) Мешањето мора по својата природа да биде помалку рестриктивно.</a:t>
            </a:r>
            <a:r>
              <a:rPr lang="mk" sz="1200" b="0" i="0" u="none" kern="1200" dirty="0">
                <a:solidFill>
                  <a:schemeClr val="tx1"/>
                </a:solidFill>
                <a:effectLst/>
                <a:latin typeface="+mn-lt"/>
                <a:ea typeface="+mn-ea"/>
                <a:cs typeface="+mn-cs"/>
              </a:rPr>
              <a:t> Со други зборови, итната општествена потреба не смее да биде задоволително адресирана со помалку рестриктивна мерка[23, 24]. На пример,</a:t>
            </a:r>
            <a:r>
              <a:rPr lang="mk" b="0" i="0" u="none" dirty="0">
                <a:latin typeface="+mn-lt"/>
                <a:ea typeface="+mn-ea"/>
                <a:cs typeface="+mn-cs"/>
              </a:rPr>
              <a:t>налог кој бара од новинар да го идентификува изворот кој го информирал за лошото раководење и финансиските проблеми на компанијата се смета за непропорционално, бидејќи забраната која го ограничува објавувањето (пратена до сите национални весници и релевантни магазини) веќе го сочувата интересот на компанијата (со спречување на ширење на доверливи информации</a:t>
            </a:r>
            <a:r>
              <a:rPr lang="mk" b="0" i="0" u="none" dirty="0" smtClean="0">
                <a:latin typeface="+mn-lt"/>
                <a:ea typeface="+mn-ea"/>
                <a:cs typeface="+mn-cs"/>
              </a:rPr>
              <a:t>).  </a:t>
            </a:r>
            <a:r>
              <a:rPr lang="mk" b="0" i="0" u="none" dirty="0">
                <a:latin typeface="+mn-lt"/>
                <a:ea typeface="+mn-ea"/>
                <a:cs typeface="+mn-cs"/>
              </a:rPr>
              <a:t>Обелоденување на изворот претставува дополнително ограничување на слободата на изразување без при тоа да биде поткрепено со доволни причини. </a:t>
            </a:r>
            <a:r>
              <a:rPr lang="mk" sz="1200" b="0" i="0" u="none" kern="1200" baseline="30000" dirty="0">
                <a:solidFill>
                  <a:schemeClr val="tx1"/>
                </a:solidFill>
                <a:effectLst/>
                <a:latin typeface="+mn-lt"/>
                <a:ea typeface="+mn-ea"/>
                <a:cs typeface="+mn-cs"/>
              </a:rPr>
              <a:t>[25]</a:t>
            </a:r>
            <a:r>
              <a:rPr lang="mk" sz="3600" b="0" i="0" u="none" kern="1200" dirty="0">
                <a:solidFill>
                  <a:schemeClr val="tx1"/>
                </a:solidFill>
                <a:latin typeface="+mn-lt"/>
                <a:ea typeface="+mn-ea"/>
                <a:cs typeface="+mn-cs"/>
              </a:rPr>
              <a:t> Во друг случај GPS надзор е допуштен бидејќи помалку наметливи методи на истрага се покажале недоволни</a:t>
            </a:r>
            <a:r>
              <a:rPr lang="mk" sz="3600" b="0" i="0" u="none" kern="1200" dirty="0" smtClean="0">
                <a:solidFill>
                  <a:schemeClr val="tx1"/>
                </a:solidFill>
                <a:latin typeface="+mn-lt"/>
                <a:ea typeface="+mn-ea"/>
                <a:cs typeface="+mn-cs"/>
              </a:rPr>
              <a:t>. [</a:t>
            </a:r>
            <a:r>
              <a:rPr lang="mk" sz="3600" b="0" i="0" u="none" kern="1200" dirty="0">
                <a:solidFill>
                  <a:schemeClr val="tx1"/>
                </a:solidFill>
                <a:latin typeface="+mn-lt"/>
                <a:ea typeface="+mn-ea"/>
                <a:cs typeface="+mn-cs"/>
              </a:rPr>
              <a:t>15]</a:t>
            </a:r>
          </a:p>
          <a:p>
            <a:pPr marL="0" marR="0" lvl="2" indent="0" algn="l" defTabSz="457200" rtl="0" eaLnBrk="1" fontAlgn="base" latinLnBrk="0" hangingPunct="1">
              <a:lnSpc>
                <a:spcPct val="100000"/>
              </a:lnSpc>
              <a:spcBef>
                <a:spcPct val="0"/>
              </a:spcBef>
              <a:spcAft>
                <a:spcPct val="0"/>
              </a:spcAft>
              <a:buClrTx/>
              <a:buSzTx/>
              <a:buFontTx/>
              <a:buNone/>
              <a:tabLst/>
              <a:defRPr/>
            </a:pPr>
            <a:endParaRPr lang="mk" sz="3600" kern="1200" baseline="300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mk" sz="3600" b="1" i="0" u="none" kern="1200" dirty="0">
                <a:solidFill>
                  <a:schemeClr val="tx1"/>
                </a:solidFill>
                <a:effectLst/>
                <a:latin typeface="+mn-lt"/>
                <a:ea typeface="+mn-ea"/>
                <a:cs typeface="+mn-cs"/>
              </a:rPr>
              <a:t>(4) Вкупното влијание на мешањето не смее во практика да доведе до гаснењето на заштитените права.</a:t>
            </a:r>
            <a:r>
              <a:rPr lang="mk" sz="3600" b="0" i="0" u="none" kern="1200" dirty="0">
                <a:solidFill>
                  <a:schemeClr val="tx1"/>
                </a:solidFill>
                <a:effectLst/>
                <a:latin typeface="+mn-lt"/>
                <a:ea typeface="+mn-ea"/>
                <a:cs typeface="+mn-cs"/>
              </a:rPr>
              <a:t> На пример, утврдена е дека е непропорционално лице да се спречи да даде изјави во ситуации кога такваата мерка ефективно го спречила ова лице „</a:t>
            </a:r>
            <a:r>
              <a:rPr lang="mk" sz="3600" b="0" i="1" u="none" kern="1200" dirty="0">
                <a:solidFill>
                  <a:schemeClr val="tx1"/>
                </a:solidFill>
                <a:effectLst/>
                <a:latin typeface="+mn-lt"/>
                <a:ea typeface="+mn-ea"/>
                <a:cs typeface="+mn-cs"/>
              </a:rPr>
              <a:t>да даде свој допринос во јавната дебата“</a:t>
            </a:r>
            <a:r>
              <a:rPr lang="mk" sz="3600" b="0" i="0" u="none" kern="1200" dirty="0">
                <a:solidFill>
                  <a:schemeClr val="tx1"/>
                </a:solidFill>
                <a:effectLst/>
                <a:latin typeface="+mn-lt"/>
                <a:ea typeface="+mn-ea"/>
                <a:cs typeface="+mn-cs"/>
              </a:rPr>
              <a:t>, бидејчи ова влијаеше на „</a:t>
            </a:r>
            <a:r>
              <a:rPr lang="mk" sz="3600" b="0" i="1" u="none" kern="1200" dirty="0">
                <a:solidFill>
                  <a:schemeClr val="tx1"/>
                </a:solidFill>
                <a:effectLst/>
                <a:latin typeface="+mn-lt"/>
                <a:ea typeface="+mn-ea"/>
                <a:cs typeface="+mn-cs"/>
              </a:rPr>
              <a:t>самата суштина на неговото гледиште“</a:t>
            </a:r>
            <a:r>
              <a:rPr lang="mk" sz="3600" b="0" i="0" u="none" kern="1200" dirty="0">
                <a:solidFill>
                  <a:schemeClr val="tx1"/>
                </a:solidFill>
                <a:effectLst/>
                <a:latin typeface="+mn-lt"/>
                <a:ea typeface="+mn-ea"/>
                <a:cs typeface="+mn-cs"/>
              </a:rPr>
              <a:t>[14].</a:t>
            </a:r>
            <a:endParaRPr lang="mk" sz="3600" dirty="0" smtClean="0">
              <a:effectLst/>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mk" sz="3600" kern="1200" baseline="300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mk" sz="3600" kern="1200" baseline="300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mk" sz="3600" b="0" i="1" u="none" kern="1200" dirty="0">
                <a:solidFill>
                  <a:schemeClr val="tx1"/>
                </a:solidFill>
                <a:effectLst/>
                <a:latin typeface="+mn-lt"/>
                <a:ea typeface="+mn-ea"/>
                <a:cs typeface="+mn-cs"/>
              </a:rPr>
              <a:t>Референци:</a:t>
            </a:r>
            <a:endParaRPr lang="mk" sz="3600" kern="1200" baseline="30000" dirty="0" smtClean="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mk"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mk" sz="1200" b="1" i="1" u="sng"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baseline="30000" dirty="0">
                <a:solidFill>
                  <a:schemeClr val="tx1"/>
                </a:solidFill>
                <a:effectLst/>
                <a:latin typeface="+mn-lt"/>
                <a:ea typeface="+mn-ea"/>
                <a:cs typeface="+mn-cs"/>
              </a:rPr>
              <a:t>[14] EСЧП, случај “Hertel против Швајцарија”, </a:t>
            </a:r>
            <a:r>
              <a:rPr lang="mk" b="0" i="0" u="none" baseline="30000" dirty="0"/>
              <a:t>59/1997/843/1049</a:t>
            </a:r>
            <a:r>
              <a:rPr lang="mk" sz="1200" b="0" i="0" u="none" kern="1200" baseline="30000" dirty="0">
                <a:solidFill>
                  <a:schemeClr val="tx1"/>
                </a:solidFill>
                <a:effectLst/>
                <a:latin typeface="+mn-lt"/>
                <a:ea typeface="+mn-ea"/>
                <a:cs typeface="+mn-cs"/>
              </a:rPr>
              <a:t>, 25 август 1998.Jeremy McBride, op cit., pp. 24-25. </a:t>
            </a: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[15] “Uzun против Германија”, апликација бр. 35623/05, 2 септември 2010; видете и European Court of Human Rights, Press Unit, Personal data protection, Factsheet – Personal data protection, November 2016, http://www.echr.coe.int/Documents/FS_Data_ENG.pdf (последен пат пристапено на 5 јануари 2017).</a:t>
            </a:r>
          </a:p>
          <a:p>
            <a:pPr algn="l" rtl="0"/>
            <a:r>
              <a:rPr lang="mk" sz="1200" b="0" i="0" u="none" kern="1200" dirty="0">
                <a:solidFill>
                  <a:schemeClr val="tx1"/>
                </a:solidFill>
                <a:effectLst/>
                <a:latin typeface="+mn-lt"/>
                <a:ea typeface="+mn-ea"/>
                <a:cs typeface="+mn-cs"/>
              </a:rPr>
              <a:t>[16] EСЧП, случај “Sunday Times против Обединето кралство”,</a:t>
            </a:r>
            <a:r>
              <a:rPr lang="mk" sz="1200" b="0" i="1" u="none" kern="1200" dirty="0">
                <a:solidFill>
                  <a:schemeClr val="tx1"/>
                </a:solidFill>
                <a:effectLst/>
                <a:latin typeface="+mn-lt"/>
                <a:ea typeface="+mn-ea"/>
                <a:cs typeface="+mn-cs"/>
              </a:rPr>
              <a:t>op. cit.</a:t>
            </a:r>
            <a:r>
              <a:rPr lang="mk" sz="1200" b="0" i="0" u="none" kern="1200" dirty="0">
                <a:solidFill>
                  <a:schemeClr val="tx1"/>
                </a:solidFill>
                <a:effectLst/>
                <a:latin typeface="+mn-lt"/>
                <a:ea typeface="+mn-ea"/>
                <a:cs typeface="+mn-cs"/>
              </a:rPr>
              <a:t>; видете исто така и ЕСЧП, случај “Goodwin против Обединето кралство, апликација бр. 17488/90, 27 март 1996, §40.</a:t>
            </a:r>
          </a:p>
          <a:p>
            <a:pPr marL="0" marR="0" indent="0" algn="l" defTabSz="457200" rtl="0" eaLnBrk="0" fontAlgn="base" latinLnBrk="0" hangingPunct="0">
              <a:lnSpc>
                <a:spcPct val="100000"/>
              </a:lnSpc>
              <a:spcBef>
                <a:spcPct val="30000"/>
              </a:spcBef>
              <a:spcAft>
                <a:spcPct val="0"/>
              </a:spcAft>
              <a:buClrTx/>
              <a:buSzTx/>
              <a:buFontTx/>
              <a:buNone/>
              <a:tabLst/>
              <a:defRPr/>
            </a:pPr>
            <a:r>
              <a:rPr lang="mk" sz="1200" b="0" i="0" u="none" kern="1200" dirty="0">
                <a:solidFill>
                  <a:schemeClr val="tx1"/>
                </a:solidFill>
                <a:effectLst/>
                <a:latin typeface="+mn-lt"/>
                <a:ea typeface="+mn-ea"/>
                <a:cs typeface="+mn-cs"/>
              </a:rPr>
              <a:t>[17] EСП, видете го судскиот случај </a:t>
            </a:r>
            <a:r>
              <a:rPr lang="mk" sz="1200" b="0" i="1" u="none" kern="1200" dirty="0">
                <a:solidFill>
                  <a:schemeClr val="tx1"/>
                </a:solidFill>
                <a:effectLst/>
                <a:latin typeface="+mn-lt"/>
                <a:ea typeface="+mn-ea"/>
                <a:cs typeface="+mn-cs"/>
              </a:rPr>
              <a:t>Digital Rights Ireland and Seitlinger e.a.</a:t>
            </a:r>
            <a:r>
              <a:rPr lang="mk" sz="1200" b="0" i="0" u="none" kern="1200" dirty="0">
                <a:solidFill>
                  <a:schemeClr val="tx1"/>
                </a:solidFill>
                <a:effectLst/>
                <a:latin typeface="+mn-lt"/>
                <a:ea typeface="+mn-ea"/>
                <a:cs typeface="+mn-cs"/>
              </a:rPr>
              <a:t>, заеднички случаи C-293/12 и C-594/12, 8 април 2014, §40. </a:t>
            </a:r>
            <a:endParaRPr lang="mk" sz="1200" kern="1200" baseline="300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mk" sz="1200" b="0" i="0" u="none" kern="1200" baseline="30000" dirty="0">
                <a:solidFill>
                  <a:schemeClr val="tx1"/>
                </a:solidFill>
                <a:effectLst/>
                <a:latin typeface="+mn-lt"/>
                <a:ea typeface="+mn-ea"/>
                <a:cs typeface="+mn-cs"/>
              </a:rPr>
              <a:t>[18] EСЧП, случај “</a:t>
            </a:r>
            <a:r>
              <a:rPr lang="mk" b="0" i="0" u="none" baseline="30000" dirty="0"/>
              <a:t>Üner против Холандија”, апликација бр. 46410/99</a:t>
            </a:r>
            <a:r>
              <a:rPr lang="mk" b="0" i="0" u="none" baseline="30000" dirty="0" smtClean="0"/>
              <a:t>, 18 </a:t>
            </a:r>
            <a:r>
              <a:rPr lang="mk" b="0" i="0" u="none" baseline="30000" dirty="0"/>
              <a:t>октомври 2006.</a:t>
            </a:r>
            <a:endParaRPr lang="mk" sz="1200" kern="1200" dirty="0" smtClean="0">
              <a:solidFill>
                <a:schemeClr val="tx1"/>
              </a:solidFill>
              <a:effectLst/>
              <a:latin typeface="+mn-lt"/>
              <a:ea typeface="+mn-ea"/>
              <a:cs typeface="+mn-cs"/>
            </a:endParaRPr>
          </a:p>
          <a:p>
            <a:pPr algn="l" rtl="0"/>
            <a:r>
              <a:rPr lang="mk" sz="1200" b="0" i="0" u="none" kern="1200" baseline="30000" dirty="0">
                <a:solidFill>
                  <a:schemeClr val="tx1"/>
                </a:solidFill>
                <a:effectLst/>
                <a:latin typeface="+mn-lt"/>
                <a:ea typeface="+mn-ea"/>
                <a:cs typeface="+mn-cs"/>
              </a:rPr>
              <a:t>[19] EСЧП</a:t>
            </a:r>
            <a:r>
              <a:rPr lang="mk" sz="1200" b="0" i="1" u="none" kern="1200" baseline="30000" dirty="0">
                <a:solidFill>
                  <a:schemeClr val="tx1"/>
                </a:solidFill>
                <a:effectLst/>
                <a:latin typeface="+mn-lt"/>
                <a:ea typeface="+mn-ea"/>
                <a:cs typeface="+mn-cs"/>
              </a:rPr>
              <a:t>,</a:t>
            </a:r>
            <a:r>
              <a:rPr lang="mk" sz="1200" b="0" i="0" u="none" kern="1200" baseline="30000" dirty="0">
                <a:solidFill>
                  <a:schemeClr val="tx1"/>
                </a:solidFill>
                <a:effectLst/>
                <a:latin typeface="+mn-lt"/>
                <a:ea typeface="+mn-ea"/>
                <a:cs typeface="+mn-cs"/>
              </a:rPr>
              <a:t> случај </a:t>
            </a:r>
            <a:r>
              <a:rPr lang="mk" sz="1200" b="0" i="1" u="none" kern="1200" baseline="30000" dirty="0">
                <a:solidFill>
                  <a:schemeClr val="tx1"/>
                </a:solidFill>
                <a:effectLst/>
                <a:latin typeface="+mn-lt"/>
                <a:ea typeface="+mn-ea"/>
                <a:cs typeface="+mn-cs"/>
              </a:rPr>
              <a:t>“</a:t>
            </a:r>
            <a:r>
              <a:rPr lang="mk" sz="1200" b="0" i="0" u="none" kern="1200" baseline="30000" dirty="0">
                <a:solidFill>
                  <a:schemeClr val="tx1"/>
                </a:solidFill>
                <a:effectLst/>
                <a:latin typeface="+mn-lt"/>
                <a:ea typeface="+mn-ea"/>
                <a:cs typeface="+mn-cs"/>
              </a:rPr>
              <a:t>De Haes and Gijsels против Белгија”, </a:t>
            </a:r>
            <a:r>
              <a:rPr lang="mk" b="0" i="0" u="none" baseline="30000" dirty="0"/>
              <a:t>апликација бр. 19983/92, </a:t>
            </a:r>
            <a:r>
              <a:rPr lang="mk" sz="1200" b="0" i="0" u="none" kern="1200" baseline="30000" dirty="0">
                <a:solidFill>
                  <a:schemeClr val="tx1"/>
                </a:solidFill>
                <a:effectLst/>
                <a:latin typeface="+mn-lt"/>
                <a:ea typeface="+mn-ea"/>
                <a:cs typeface="+mn-cs"/>
              </a:rPr>
              <a:t>24 февруари 1997; EСЧП</a:t>
            </a:r>
            <a:r>
              <a:rPr lang="mk" sz="1200" b="0" i="1" u="none" kern="1200" baseline="30000" dirty="0">
                <a:solidFill>
                  <a:schemeClr val="tx1"/>
                </a:solidFill>
                <a:effectLst/>
                <a:latin typeface="+mn-lt"/>
                <a:ea typeface="+mn-ea"/>
                <a:cs typeface="+mn-cs"/>
              </a:rPr>
              <a:t>, случај </a:t>
            </a:r>
            <a:r>
              <a:rPr lang="mk" sz="1200" b="0" i="0" u="none" kern="1200" baseline="30000" dirty="0">
                <a:solidFill>
                  <a:schemeClr val="tx1"/>
                </a:solidFill>
                <a:effectLst/>
                <a:latin typeface="+mn-lt"/>
                <a:ea typeface="+mn-ea"/>
                <a:cs typeface="+mn-cs"/>
              </a:rPr>
              <a:t>“Oberschlick против Австрија (бр. 2)”, </a:t>
            </a:r>
            <a:r>
              <a:rPr lang="mk" b="0" i="0" u="none" baseline="30000" dirty="0"/>
              <a:t>апликација бр. 20834/92, 1</a:t>
            </a:r>
            <a:r>
              <a:rPr lang="mk" sz="1200" b="0" i="0" u="none" kern="1200" baseline="30000" dirty="0">
                <a:solidFill>
                  <a:schemeClr val="tx1"/>
                </a:solidFill>
                <a:effectLst/>
                <a:latin typeface="+mn-lt"/>
                <a:ea typeface="+mn-ea"/>
                <a:cs typeface="+mn-cs"/>
              </a:rPr>
              <a:t> јули 1997.</a:t>
            </a:r>
          </a:p>
          <a:p>
            <a:pPr algn="l" rtl="0"/>
            <a:r>
              <a:rPr lang="mk" sz="1200" b="0" i="0" u="none" kern="1200" dirty="0">
                <a:solidFill>
                  <a:schemeClr val="tx1"/>
                </a:solidFill>
                <a:effectLst/>
                <a:latin typeface="+mn-lt"/>
                <a:ea typeface="+mn-ea"/>
                <a:cs typeface="+mn-cs"/>
              </a:rPr>
              <a:t>[20] Видетеee на пример EСЧП, случај “DL против Бугарија”, апликација бр. 7472/14, 19 мај 2016, §105; видете исто така и Работна група за заштита на податоци од членот 29, Мислење 01/2014 за примена на концептите за неопходност </a:t>
            </a:r>
            <a:r>
              <a:rPr lang="mk" sz="1200" b="0" i="0" u="none" kern="1200" dirty="0" smtClean="0">
                <a:solidFill>
                  <a:schemeClr val="tx1"/>
                </a:solidFill>
                <a:effectLst/>
                <a:latin typeface="+mn-lt"/>
                <a:ea typeface="+mn-ea"/>
                <a:cs typeface="+mn-cs"/>
              </a:rPr>
              <a:t>и пропорционалност </a:t>
            </a:r>
            <a:r>
              <a:rPr lang="mk" sz="1200" b="0" i="0" u="none" kern="1200" dirty="0">
                <a:solidFill>
                  <a:schemeClr val="tx1"/>
                </a:solidFill>
                <a:effectLst/>
                <a:latin typeface="+mn-lt"/>
                <a:ea typeface="+mn-ea"/>
                <a:cs typeface="+mn-cs"/>
              </a:rPr>
              <a:t>и заштита на податоци во рамки на секторот за спроведување закони (WP 211), </a:t>
            </a:r>
            <a:r>
              <a:rPr lang="mk" sz="1200" b="0" i="1" u="none" kern="1200" dirty="0">
                <a:solidFill>
                  <a:schemeClr val="tx1"/>
                </a:solidFill>
                <a:effectLst/>
                <a:latin typeface="+mn-lt"/>
                <a:ea typeface="+mn-ea"/>
                <a:cs typeface="+mn-cs"/>
              </a:rPr>
              <a:t>op. cit</a:t>
            </a:r>
            <a:r>
              <a:rPr lang="mk" sz="1200" b="0" i="0" u="none" kern="1200" dirty="0">
                <a:solidFill>
                  <a:schemeClr val="tx1"/>
                </a:solidFill>
                <a:effectLst/>
                <a:latin typeface="+mn-lt"/>
                <a:ea typeface="+mn-ea"/>
                <a:cs typeface="+mn-cs"/>
              </a:rPr>
              <a:t>., 3.26.</a:t>
            </a:r>
          </a:p>
          <a:p>
            <a:pPr algn="l" rtl="0"/>
            <a:r>
              <a:rPr lang="mk" sz="1200" b="0" i="0" u="none" kern="1200" dirty="0">
                <a:solidFill>
                  <a:schemeClr val="tx1"/>
                </a:solidFill>
                <a:effectLst/>
                <a:latin typeface="+mn-lt"/>
                <a:ea typeface="+mn-ea"/>
                <a:cs typeface="+mn-cs"/>
              </a:rPr>
              <a:t>[21] За ова прашање и за претходнббното видете Работна група за заштита на податоци од членот 29, Мислење 01/2014 за примена на концептите за неопходност и пропорционалност и заштита на податоци во рамки на секторот за спроведување закони (WP 211), </a:t>
            </a:r>
            <a:r>
              <a:rPr lang="mk" sz="1200" b="0" i="1" u="none" kern="1200" dirty="0">
                <a:solidFill>
                  <a:schemeClr val="tx1"/>
                </a:solidFill>
                <a:effectLst/>
                <a:latin typeface="+mn-lt"/>
                <a:ea typeface="+mn-ea"/>
                <a:cs typeface="+mn-cs"/>
              </a:rPr>
              <a:t>op. cit</a:t>
            </a:r>
            <a:r>
              <a:rPr lang="mk" sz="1200" b="0" i="0" u="none" kern="1200" dirty="0">
                <a:solidFill>
                  <a:schemeClr val="tx1"/>
                </a:solidFill>
                <a:effectLst/>
                <a:latin typeface="+mn-lt"/>
                <a:ea typeface="+mn-ea"/>
                <a:cs typeface="+mn-cs"/>
              </a:rPr>
              <a:t>., 3.26.</a:t>
            </a:r>
          </a:p>
          <a:p>
            <a:pPr algn="l" rtl="0"/>
            <a:r>
              <a:rPr lang="mk" sz="1200" b="0" i="0" u="none" kern="1200" dirty="0">
                <a:solidFill>
                  <a:schemeClr val="tx1"/>
                </a:solidFill>
                <a:effectLst/>
                <a:latin typeface="+mn-lt"/>
                <a:ea typeface="+mn-ea"/>
                <a:cs typeface="+mn-cs"/>
              </a:rPr>
              <a:t>[22] За ова прашање и за претходното видете го на пример ЕСЧП, случај “Crémieux против Франција</a:t>
            </a:r>
            <a:r>
              <a:rPr lang="mk" sz="1200" b="0" i="1" u="none" kern="1200" dirty="0">
                <a:solidFill>
                  <a:schemeClr val="tx1"/>
                </a:solidFill>
                <a:effectLst/>
                <a:latin typeface="+mn-lt"/>
                <a:ea typeface="+mn-ea"/>
                <a:cs typeface="+mn-cs"/>
              </a:rPr>
              <a:t>”</a:t>
            </a:r>
            <a:r>
              <a:rPr lang="mk" sz="1200" b="0" i="0" u="none" kern="1200" dirty="0">
                <a:solidFill>
                  <a:schemeClr val="tx1"/>
                </a:solidFill>
                <a:effectLst/>
                <a:latin typeface="+mn-lt"/>
                <a:ea typeface="+mn-ea"/>
                <a:cs typeface="+mn-cs"/>
              </a:rPr>
              <a:t>, 25 февруари 1993, Req. n° 11471/85, A256-B, § 40.</a:t>
            </a:r>
          </a:p>
          <a:p>
            <a:pPr algn="l" rtl="0"/>
            <a:r>
              <a:rPr lang="mk" sz="1200" b="0" i="0" u="none" kern="1200" dirty="0">
                <a:solidFill>
                  <a:schemeClr val="tx1"/>
                </a:solidFill>
                <a:effectLst/>
                <a:latin typeface="+mn-lt"/>
                <a:ea typeface="+mn-ea"/>
                <a:cs typeface="+mn-cs"/>
              </a:rPr>
              <a:t>Jeremy McBride, op cit., p. 26.</a:t>
            </a:r>
          </a:p>
          <a:p>
            <a:pPr marL="0" marR="0" indent="0" algn="l" defTabSz="457200" rtl="0" eaLnBrk="0" fontAlgn="base" latinLnBrk="0" hangingPunct="0">
              <a:lnSpc>
                <a:spcPct val="100000"/>
              </a:lnSpc>
              <a:spcBef>
                <a:spcPct val="30000"/>
              </a:spcBef>
              <a:spcAft>
                <a:spcPct val="0"/>
              </a:spcAft>
              <a:buClrTx/>
              <a:buSzTx/>
              <a:buFontTx/>
              <a:buNone/>
              <a:tabLst/>
              <a:defRPr/>
            </a:pPr>
            <a:r>
              <a:rPr lang="mk" sz="1200" b="0" i="0" u="none" kern="1200" dirty="0">
                <a:solidFill>
                  <a:schemeClr val="tx1"/>
                </a:solidFill>
                <a:effectLst/>
                <a:latin typeface="+mn-lt"/>
                <a:ea typeface="+mn-ea"/>
                <a:cs typeface="+mn-cs"/>
              </a:rPr>
              <a:t>[24] За примена на овој принцип на ниво на ЕУ, видете ја например пресудата на Трибуналот за јавна служба на Европска унија (прв совет), случај “V. против Европскиот пармалемент”, 5 јули 2011, случај F-46/09, § 139, достапен на </a:t>
            </a:r>
            <a:r>
              <a:rPr lang="mk" sz="1200" b="0" i="0" u="none" kern="1200" dirty="0">
                <a:solidFill>
                  <a:schemeClr val="tx1"/>
                </a:solidFill>
                <a:effectLst/>
                <a:latin typeface="+mn-lt"/>
                <a:ea typeface="+mn-ea"/>
                <a:cs typeface="+mn-cs"/>
                <a:hlinkClick r:id="rId3"/>
              </a:rPr>
              <a:t>http://curia.europa.eu/juris/liste.jsf?language=en&amp;num=F-46/09</a:t>
            </a:r>
            <a:r>
              <a:rPr lang="mk" sz="1200" b="0" i="0" u="none" kern="1200" dirty="0">
                <a:solidFill>
                  <a:schemeClr val="tx1"/>
                </a:solidFill>
                <a:effectLst/>
                <a:latin typeface="+mn-lt"/>
                <a:ea typeface="+mn-ea"/>
                <a:cs typeface="+mn-cs"/>
              </a:rPr>
              <a:t> (last acceded on 5 January 2017).</a:t>
            </a:r>
          </a:p>
          <a:p>
            <a:pPr algn="l" rtl="0"/>
            <a:r>
              <a:rPr lang="mk" sz="1200" b="0" i="0" u="none" kern="1200" dirty="0">
                <a:solidFill>
                  <a:schemeClr val="tx1"/>
                </a:solidFill>
                <a:effectLst/>
                <a:latin typeface="+mn-lt"/>
                <a:ea typeface="+mn-ea"/>
                <a:cs typeface="+mn-cs"/>
              </a:rPr>
              <a:t>[25] EСЧП, случај “Goodwin против Обединето кралство”, апликација 17488/90, 27 март 1996, §42.</a:t>
            </a:r>
          </a:p>
          <a:p>
            <a:pPr marL="0" marR="0" indent="0" algn="l" defTabSz="457200" rtl="0" eaLnBrk="1" fontAlgn="base" latinLnBrk="0" hangingPunct="1">
              <a:lnSpc>
                <a:spcPct val="100000"/>
              </a:lnSpc>
              <a:spcBef>
                <a:spcPct val="0"/>
              </a:spcBef>
              <a:spcAft>
                <a:spcPct val="0"/>
              </a:spcAft>
              <a:buClrTx/>
              <a:buSzTx/>
              <a:buFontTx/>
              <a:buNone/>
              <a:tabLst/>
              <a:defRPr/>
            </a:pPr>
            <a:endParaRPr lang="mk" sz="1200" b="1"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mk" sz="1200" b="1"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CA7CE54F-BF29-479B-9793-7E3E7FF99A93}" type="slidenum">
              <a:rPr>
                <a:cs typeface="Arial" charset="0"/>
              </a:rPr>
              <a:pPr fontAlgn="base">
                <a:spcBef>
                  <a:spcPct val="0"/>
                </a:spcBef>
                <a:spcAft>
                  <a:spcPct val="0"/>
                </a:spcAft>
                <a:defRPr/>
              </a:pPr>
              <a:t>135</a:t>
            </a:fld>
            <a:endParaRPr lang="mk">
              <a:cs typeface="Arial" charset="0"/>
            </a:endParaRPr>
          </a:p>
        </p:txBody>
      </p:sp>
    </p:spTree>
    <p:extLst>
      <p:ext uri="{BB962C8B-B14F-4D97-AF65-F5344CB8AC3E}">
        <p14:creationId xmlns:p14="http://schemas.microsoft.com/office/powerpoint/2010/main" val="215978490"/>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mk" sz="1200" b="1" i="0" u="none" kern="1200" dirty="0">
                <a:solidFill>
                  <a:schemeClr val="tx1"/>
                </a:solidFill>
                <a:effectLst/>
                <a:latin typeface="+mn-lt"/>
                <a:ea typeface="+mn-ea"/>
                <a:cs typeface="+mn-cs"/>
              </a:rPr>
              <a:t>2 - Ограничени со соодветни (што значи адекватни и ефективни)</a:t>
            </a:r>
            <a:r>
              <a:rPr lang="mk" sz="1200" b="0" i="0" u="none" kern="1200" baseline="30000" dirty="0">
                <a:solidFill>
                  <a:srgbClr val="00B050"/>
                </a:solidFill>
                <a:effectLst/>
                <a:latin typeface="+mn-lt"/>
                <a:ea typeface="+mn-ea"/>
                <a:cs typeface="+mn-cs"/>
              </a:rPr>
              <a:t> [26] </a:t>
            </a:r>
            <a:r>
              <a:rPr lang="mk" sz="1200" b="1" i="0" u="none" kern="1200" baseline="0" dirty="0">
                <a:solidFill>
                  <a:schemeClr val="tx1"/>
                </a:solidFill>
                <a:effectLst/>
                <a:latin typeface="+mn-lt"/>
                <a:ea typeface="+mn-ea"/>
                <a:cs typeface="+mn-cs"/>
              </a:rPr>
              <a:t>заштитни мерки.</a:t>
            </a:r>
          </a:p>
          <a:p>
            <a:pPr marL="0" marR="0" indent="0" algn="l" defTabSz="457200" rtl="0" eaLnBrk="1" fontAlgn="base" latinLnBrk="0" hangingPunct="1">
              <a:lnSpc>
                <a:spcPct val="100000"/>
              </a:lnSpc>
              <a:spcBef>
                <a:spcPct val="0"/>
              </a:spcBef>
              <a:spcAft>
                <a:spcPct val="0"/>
              </a:spcAft>
              <a:buClrTx/>
              <a:buSzTx/>
              <a:buFontTx/>
              <a:buNone/>
              <a:tabLst/>
              <a:defRPr/>
            </a:pPr>
            <a:endParaRPr lang="mk" sz="1200" b="1" kern="1200" baseline="0" dirty="0" smtClean="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mk" sz="6500" b="0" i="0" u="none" kern="1200" dirty="0">
                <a:solidFill>
                  <a:schemeClr val="tx1"/>
                </a:solidFill>
                <a:latin typeface="+mn-lt"/>
                <a:ea typeface="+mn-ea"/>
                <a:cs typeface="+mn-cs"/>
              </a:rPr>
              <a:t>Заштитните мерки се мерки кои „го прават можно“27] почитувањето на правото во прашање[26 §55], и според тоа кои го прават можно почитувањето на пропорционалноста - и поглобално на сите барања за ограничувањето на слободата, со што се избегнуваат арбитрарни ограничувања [27</a:t>
            </a:r>
            <a:r>
              <a:rPr lang="mk" sz="6500" b="0" i="0" u="none" kern="1200" dirty="0" smtClean="0">
                <a:solidFill>
                  <a:schemeClr val="tx1"/>
                </a:solidFill>
                <a:latin typeface="+mn-lt"/>
                <a:ea typeface="+mn-ea"/>
                <a:cs typeface="+mn-cs"/>
              </a:rPr>
              <a:t>]. </a:t>
            </a:r>
            <a:endParaRPr lang="mk" sz="6500" b="0" i="0" u="none" kern="12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mk" sz="6500" kern="12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mk" sz="6500" b="0" i="0" u="none" kern="1200" dirty="0">
                <a:solidFill>
                  <a:schemeClr val="tx1"/>
                </a:solidFill>
                <a:latin typeface="+mn-lt"/>
                <a:ea typeface="+mn-ea"/>
                <a:cs typeface="+mn-cs"/>
              </a:rPr>
              <a:t>Заштитните мерки исто така може да се користат за да се обезбеди еквивалентна заштита кога тестот за пропорционалност покажуваат слабости или кога </a:t>
            </a:r>
            <a:r>
              <a:rPr lang="mk" sz="6500" b="0" i="0" u="none" dirty="0"/>
              <a:t>гаранциите кои ги дава генеричкото право се непрактични во одредени околности</a:t>
            </a:r>
            <a:r>
              <a:rPr lang="mk" sz="6500" b="0" i="0" u="none" kern="1200" baseline="30000" dirty="0">
                <a:solidFill>
                  <a:schemeClr val="tx1"/>
                </a:solidFill>
                <a:latin typeface="+mn-lt"/>
                <a:ea typeface="+mn-ea"/>
                <a:cs typeface="+mn-cs"/>
              </a:rPr>
              <a:t>[26 §55]</a:t>
            </a:r>
            <a:r>
              <a:rPr lang="mk" sz="6500" b="0" i="0" u="none" dirty="0"/>
              <a:t>. На пример, законот може да ја забрани собирање и друга обработката на чувствителни податоци (како што се податоците кои се однесуваат на расно потекло или религиозни убедувања) ако тоа не е апсолутно неопходно за целите на одредено испитување (оваа забрана ја препорачува Комитетот на министрите на СЕ во својата препорака 87 (15) која се однесува на полициските досијеа</a:t>
            </a:r>
            <a:r>
              <a:rPr lang="mk" sz="6500" b="0" i="0" u="none" kern="1200" baseline="30000" dirty="0">
                <a:solidFill>
                  <a:schemeClr val="tx1"/>
                </a:solidFill>
                <a:latin typeface="+mn-lt"/>
                <a:ea typeface="+mn-ea"/>
                <a:cs typeface="+mn-cs"/>
              </a:rPr>
              <a:t>[28]</a:t>
            </a:r>
            <a:r>
              <a:rPr lang="mk" sz="6500" b="0" i="0" u="none" dirty="0"/>
              <a:t>), но ова е речиси невозможно да се почитува кога јавните податоци автоматски се собираат на социјалните мрежи (бидејќи интернет корисниците често објавуваат такви информации, кои не може лесно да се избегнат со автоматските алатки на агенциите за спроведување закони).</a:t>
            </a:r>
          </a:p>
          <a:p>
            <a:pPr marL="0" marR="0" lvl="2" indent="0" algn="l" defTabSz="457200" rtl="0" eaLnBrk="1" fontAlgn="base" latinLnBrk="0" hangingPunct="1">
              <a:lnSpc>
                <a:spcPct val="100000"/>
              </a:lnSpc>
              <a:spcBef>
                <a:spcPct val="0"/>
              </a:spcBef>
              <a:spcAft>
                <a:spcPct val="0"/>
              </a:spcAft>
              <a:buClrTx/>
              <a:buSzTx/>
              <a:buFontTx/>
              <a:buNone/>
              <a:tabLst/>
              <a:defRPr/>
            </a:pPr>
            <a:endParaRPr lang="mk" sz="6500" kern="12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mk" sz="6500" b="0" i="0" u="none" kern="1200" dirty="0">
                <a:solidFill>
                  <a:schemeClr val="tx1"/>
                </a:solidFill>
                <a:latin typeface="+mn-lt"/>
                <a:ea typeface="+mn-ea"/>
                <a:cs typeface="+mn-cs"/>
              </a:rPr>
              <a:t>Заштитните мерки всушност се состојат од два типа на мерки: (1) поставување на граници на мешање (односно овде на моќта на процедурата) која мора јасно да биде ставена во законот (видете го слајдот 29) и (2) мерки за спроведување и контролни мерки кои осигуруваат дека овие граници (и погенерално другите барања за легитимна цел и пропорционалност) се почитуваат. </a:t>
            </a:r>
          </a:p>
          <a:p>
            <a:pPr marL="0" marR="0" lvl="2" indent="0" algn="l" defTabSz="457200" rtl="0" eaLnBrk="1" fontAlgn="base" latinLnBrk="0" hangingPunct="1">
              <a:lnSpc>
                <a:spcPct val="100000"/>
              </a:lnSpc>
              <a:spcBef>
                <a:spcPct val="0"/>
              </a:spcBef>
              <a:spcAft>
                <a:spcPct val="0"/>
              </a:spcAft>
              <a:buClrTx/>
              <a:buSzTx/>
              <a:buFontTx/>
              <a:buNone/>
              <a:tabLst/>
              <a:defRPr/>
            </a:pPr>
            <a:endParaRPr lang="mk" sz="6500" kern="1200" dirty="0" smtClean="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mk" sz="1200" b="0" i="1" u="none" kern="1200" dirty="0">
                <a:solidFill>
                  <a:schemeClr val="tx1"/>
                </a:solidFill>
                <a:effectLst/>
                <a:latin typeface="+mn-lt"/>
                <a:ea typeface="+mn-ea"/>
                <a:cs typeface="+mn-cs"/>
              </a:rPr>
              <a:t>Референци:</a:t>
            </a:r>
          </a:p>
          <a:p>
            <a:pPr marL="0" marR="0" indent="0" algn="l" defTabSz="457200" rtl="0" eaLnBrk="1" fontAlgn="base" latinLnBrk="0" hangingPunct="1">
              <a:lnSpc>
                <a:spcPct val="100000"/>
              </a:lnSpc>
              <a:spcBef>
                <a:spcPct val="0"/>
              </a:spcBef>
              <a:spcAft>
                <a:spcPct val="0"/>
              </a:spcAft>
              <a:buClrTx/>
              <a:buSzTx/>
              <a:buFontTx/>
              <a:buNone/>
              <a:tabLst/>
              <a:defRPr/>
            </a:pPr>
            <a:endParaRPr lang="mk"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[26] EСЧП, случај “Klass и други против Германија”, апликација бр. 5029/71, пресуда од 6 септември 1978, Серија A, бр. 28, §§ 50 </a:t>
            </a:r>
            <a:r>
              <a:rPr lang="mk" sz="1200" b="0" i="1" u="none" kern="1200" dirty="0">
                <a:solidFill>
                  <a:schemeClr val="tx1"/>
                </a:solidFill>
                <a:effectLst/>
                <a:latin typeface="+mn-lt"/>
                <a:ea typeface="+mn-ea"/>
                <a:cs typeface="+mn-cs"/>
              </a:rPr>
              <a:t>et seq</a:t>
            </a:r>
            <a:r>
              <a:rPr lang="mk" sz="1200" b="0" i="0" u="none" kern="1200" dirty="0">
                <a:solidFill>
                  <a:schemeClr val="tx1"/>
                </a:solidFill>
                <a:effectLst/>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[27] Видете, на пример, ЕСЧП, случај “Marckx потив Белгија”, апликација бр. 6833/74, 13 јуни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[28] Rec (87)15 на Комитетот на министрите на Советот на Европа со која се регулира употребата на личните податоци во полицискиот сектор, https://</a:t>
            </a:r>
            <a:r>
              <a:rPr lang="mk" sz="1200" b="0" i="0" u="none" kern="1200" dirty="0" smtClean="0">
                <a:solidFill>
                  <a:schemeClr val="tx1"/>
                </a:solidFill>
                <a:effectLst/>
                <a:latin typeface="+mn-lt"/>
                <a:ea typeface="+mn-ea"/>
                <a:cs typeface="+mn-cs"/>
              </a:rPr>
              <a:t>search.coe.int/cm/Pages/result_details.aspx?ObjectID=09000016804e7a3c (</a:t>
            </a:r>
            <a:r>
              <a:rPr lang="mk" sz="1200" b="0" i="0" u="none" kern="1200" dirty="0">
                <a:solidFill>
                  <a:schemeClr val="tx1"/>
                </a:solidFill>
                <a:effectLst/>
                <a:latin typeface="+mn-lt"/>
                <a:ea typeface="+mn-ea"/>
                <a:cs typeface="+mn-cs"/>
              </a:rPr>
              <a:t>последен пат пристапено на 5 јануари 2017).</a:t>
            </a: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CA7CE54F-BF29-479B-9793-7E3E7FF99A93}" type="slidenum">
              <a:rPr>
                <a:cs typeface="Arial" charset="0"/>
              </a:rPr>
              <a:pPr fontAlgn="base">
                <a:spcBef>
                  <a:spcPct val="0"/>
                </a:spcBef>
                <a:spcAft>
                  <a:spcPct val="0"/>
                </a:spcAft>
                <a:defRPr/>
              </a:pPr>
              <a:t>136</a:t>
            </a:fld>
            <a:endParaRPr lang="mk">
              <a:cs typeface="Arial" charset="0"/>
            </a:endParaRPr>
          </a:p>
        </p:txBody>
      </p:sp>
    </p:spTree>
    <p:extLst>
      <p:ext uri="{BB962C8B-B14F-4D97-AF65-F5344CB8AC3E}">
        <p14:creationId xmlns:p14="http://schemas.microsoft.com/office/powerpoint/2010/main" val="103923099"/>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0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mk" sz="1200" b="1" i="0" u="none" kern="1200" dirty="0">
                <a:solidFill>
                  <a:schemeClr val="tx1"/>
                </a:solidFill>
                <a:effectLst/>
                <a:latin typeface="+mn-lt"/>
                <a:ea typeface="+mn-ea"/>
                <a:cs typeface="+mn-cs"/>
              </a:rPr>
              <a:t>2.</a:t>
            </a:r>
            <a:r>
              <a:rPr lang="mk" sz="1200" b="0" i="0" u="none" kern="1200" dirty="0">
                <a:solidFill>
                  <a:schemeClr val="tx1"/>
                </a:solidFill>
                <a:effectLst/>
                <a:latin typeface="+mn-lt"/>
                <a:ea typeface="+mn-ea"/>
                <a:cs typeface="+mn-cs"/>
              </a:rPr>
              <a:t> </a:t>
            </a:r>
            <a:r>
              <a:rPr lang="mk" sz="1200" b="1" i="0" u="none" kern="1200" dirty="0">
                <a:solidFill>
                  <a:schemeClr val="tx1"/>
                </a:solidFill>
                <a:effectLst/>
                <a:latin typeface="+mn-lt"/>
                <a:ea typeface="+mn-ea"/>
                <a:cs typeface="+mn-cs"/>
              </a:rPr>
              <a:t>Ограничени со соодветни заштитни мерки (следење)</a:t>
            </a:r>
            <a:endParaRPr lang="mk" sz="1200" b="0" dirty="0" smtClean="0"/>
          </a:p>
          <a:p>
            <a:pPr marL="0" marR="0" lvl="3" indent="0" algn="l" defTabSz="457200" rtl="0" eaLnBrk="1" fontAlgn="base" latinLnBrk="0" hangingPunct="1">
              <a:lnSpc>
                <a:spcPct val="100000"/>
              </a:lnSpc>
              <a:spcBef>
                <a:spcPct val="0"/>
              </a:spcBef>
              <a:spcAft>
                <a:spcPct val="0"/>
              </a:spcAft>
              <a:buClrTx/>
              <a:buSzTx/>
              <a:buFontTx/>
              <a:buNone/>
              <a:tabLst/>
              <a:defRPr/>
            </a:pPr>
            <a:endParaRPr lang="mk" sz="1200" b="1" kern="1200" dirty="0" smtClean="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mk" sz="1200" b="1" i="0" u="none" kern="1200" dirty="0">
                <a:solidFill>
                  <a:schemeClr val="tx1"/>
                </a:solidFill>
                <a:effectLst/>
                <a:latin typeface="+mn-lt"/>
                <a:ea typeface="+mn-ea"/>
                <a:cs typeface="+mn-cs"/>
              </a:rPr>
              <a:t>(1) Ограничувањата мора да го окружуваат мешањето и овие ограничувања или граници мора да бидат јасно дадени во детали во законските одредби (како што се гледа на слајдот 29)</a:t>
            </a:r>
            <a:r>
              <a:rPr lang="mk" sz="1200" b="0" i="0" u="none" kern="1200" baseline="30000" dirty="0">
                <a:solidFill>
                  <a:srgbClr val="00B050"/>
                </a:solidFill>
                <a:effectLst/>
                <a:latin typeface="+mn-lt"/>
                <a:ea typeface="+mn-ea"/>
                <a:cs typeface="+mn-cs"/>
              </a:rPr>
              <a:t>[26] [29]</a:t>
            </a:r>
            <a:r>
              <a:rPr lang="mk" sz="1200" b="0" i="0" u="none" kern="1200" dirty="0">
                <a:solidFill>
                  <a:schemeClr val="tx1"/>
                </a:solidFill>
                <a:effectLst/>
                <a:latin typeface="+mn-lt"/>
                <a:ea typeface="+mn-ea"/>
                <a:cs typeface="+mn-cs"/>
              </a:rPr>
              <a:t>: во законот мора да постои јасно укажување на границите на мешањето. Овие граници мора да го вклучат, меѓу останато (особено кога целта која треба да с епостигне е јавната безбедност) следното:</a:t>
            </a:r>
            <a:r>
              <a:rPr lang="mk" sz="1200" b="0" i="0" u="none" kern="1200" dirty="0">
                <a:effectLst/>
                <a:latin typeface="+mn-lt"/>
                <a:ea typeface="+mn-ea"/>
                <a:cs typeface="+mn-cs"/>
              </a:rPr>
              <a:t> </a:t>
            </a:r>
          </a:p>
          <a:p>
            <a:pPr marL="0" marR="0" lvl="3" indent="0" algn="l" defTabSz="457200" rtl="0" eaLnBrk="1" fontAlgn="base" latinLnBrk="0" hangingPunct="1">
              <a:lnSpc>
                <a:spcPct val="100000"/>
              </a:lnSpc>
              <a:spcBef>
                <a:spcPct val="0"/>
              </a:spcBef>
              <a:spcAft>
                <a:spcPct val="0"/>
              </a:spcAft>
              <a:buClrTx/>
              <a:buSzTx/>
              <a:buFontTx/>
              <a:buNone/>
              <a:tabLst/>
              <a:defRPr/>
            </a:pPr>
            <a:endParaRPr lang="mk" sz="1200" kern="1200" dirty="0" smtClean="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mk" sz="1200" b="0" i="0" u="none" kern="1200" dirty="0">
                <a:solidFill>
                  <a:schemeClr val="tx1"/>
                </a:solidFill>
                <a:effectLst/>
                <a:latin typeface="+mn-lt"/>
                <a:ea typeface="+mn-ea"/>
                <a:cs typeface="+mn-cs"/>
              </a:rPr>
              <a:t>Случаи во кои мерките може да се случат.</a:t>
            </a:r>
            <a:r>
              <a:rPr lang="mk" sz="1200" b="0" i="0" u="none" baseline="30000" dirty="0"/>
              <a:t>[26]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mk" sz="1200" b="0" baseline="30000" dirty="0" smtClean="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mk" sz="1200" b="0" i="0" u="none" dirty="0"/>
              <a:t>Основи кои се бараат за наредување на мерка која претставува мешање.[26]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mk" sz="1200" b="0" baseline="30000" dirty="0" smtClean="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mk" sz="1200" b="0" i="0" u="none" kern="1200" dirty="0">
                <a:solidFill>
                  <a:schemeClr val="tx1"/>
                </a:solidFill>
                <a:effectLst/>
                <a:latin typeface="+mn-lt"/>
                <a:ea typeface="+mn-ea"/>
                <a:cs typeface="+mn-cs"/>
              </a:rPr>
              <a:t>Должина на мерката</a:t>
            </a:r>
            <a:r>
              <a:rPr lang="mk" sz="1200" b="0" i="0" u="none" baseline="30000" dirty="0"/>
              <a:t>[25]</a:t>
            </a:r>
            <a:r>
              <a:rPr lang="mk" sz="1200" b="0" i="0" u="none" kern="1200" dirty="0">
                <a:solidFill>
                  <a:schemeClr val="tx1"/>
                </a:solidFill>
                <a:effectLst/>
                <a:latin typeface="+mn-lt"/>
                <a:ea typeface="+mn-ea"/>
                <a:cs typeface="+mn-cs"/>
              </a:rPr>
              <a:t>: на пример, временско ограничување се бара со членот 16 од Конвенцијата од Будимпешта во врска со експедитивната конзервација на компјутерските податоци - видете го слајдот број 9 на оваа лекција).</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mk" sz="1200" kern="1200" baseline="0" dirty="0" smtClean="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mk" sz="1200" b="0" i="0" u="none" kern="1200" dirty="0">
                <a:solidFill>
                  <a:schemeClr val="tx1"/>
                </a:solidFill>
                <a:effectLst/>
                <a:latin typeface="+mn-lt"/>
                <a:ea typeface="+mn-ea"/>
                <a:cs typeface="+mn-cs"/>
              </a:rPr>
              <a:t>Степенот на овластувањата на агенциите за спроведување закони</a:t>
            </a:r>
            <a:r>
              <a:rPr lang="mk" sz="1200" b="0" i="0" u="none" kern="1200" baseline="30000" dirty="0">
                <a:solidFill>
                  <a:srgbClr val="00B050"/>
                </a:solidFill>
                <a:effectLst/>
                <a:latin typeface="+mn-lt"/>
                <a:ea typeface="+mn-ea"/>
                <a:cs typeface="+mn-cs"/>
              </a:rPr>
              <a:t>[26 и начинот на спроведување:[30] </a:t>
            </a:r>
            <a:r>
              <a:rPr lang="mk" sz="1200" b="0" i="0" u="none" kern="1200" dirty="0">
                <a:solidFill>
                  <a:schemeClr val="tx1"/>
                </a:solidFill>
                <a:effectLst/>
                <a:latin typeface="+mn-lt"/>
                <a:ea typeface="+mn-ea"/>
                <a:cs typeface="+mn-cs"/>
              </a:rPr>
              <a:t>на пример, налозите за доставување податоци мораат да ја дефинираат природата и степенот на потребните податоци според членот 18 од Конвенцијата од Будимпешта (видете го слајдот 11 од оваа лекција), а пресретнувањето комуникасии е дозволено </a:t>
            </a:r>
            <a:r>
              <a:rPr lang="mk" sz="1200" b="0" i="0" u="none" kern="1200" dirty="0" smtClean="0">
                <a:solidFill>
                  <a:schemeClr val="tx1"/>
                </a:solidFill>
                <a:effectLst/>
                <a:latin typeface="+mn-lt"/>
                <a:ea typeface="+mn-ea"/>
                <a:cs typeface="+mn-cs"/>
              </a:rPr>
              <a:t>само </a:t>
            </a:r>
            <a:r>
              <a:rPr lang="mk" b="0" i="0" u="none" dirty="0" smtClean="0">
                <a:solidFill>
                  <a:srgbClr val="FF0000"/>
                </a:solidFill>
              </a:rPr>
              <a:t>според </a:t>
            </a:r>
            <a:r>
              <a:rPr lang="mk" b="0" i="0" u="none" dirty="0">
                <a:solidFill>
                  <a:srgbClr val="FF0000"/>
                </a:solidFill>
              </a:rPr>
              <a:t>условите од Конвенцијата, во врска со низа сериозни кривични дела кои треба да се утврдат со националното законодавство (видете слајд 21 </a:t>
            </a:r>
            <a:r>
              <a:rPr lang="mk" sz="1200" b="0" i="0" u="none" kern="1200" baseline="0" dirty="0">
                <a:solidFill>
                  <a:schemeClr val="tx1"/>
                </a:solidFill>
                <a:effectLst/>
                <a:latin typeface="+mn-lt"/>
                <a:ea typeface="+mn-ea"/>
                <a:cs typeface="+mn-cs"/>
              </a:rPr>
              <a:t>од оваа лекција</a:t>
            </a:r>
            <a:r>
              <a:rPr lang="mk" b="0" i="0" u="none" dirty="0" smtClean="0">
                <a:solidFill>
                  <a:srgbClr val="FF0000"/>
                </a:solidFill>
              </a:rPr>
              <a:t>). </a:t>
            </a:r>
            <a:r>
              <a:rPr lang="mk" sz="1200" b="0" i="0" u="none" kern="1200" baseline="0" dirty="0" smtClean="0">
                <a:solidFill>
                  <a:schemeClr val="tx1"/>
                </a:solidFill>
                <a:effectLst/>
                <a:latin typeface="+mn-lt"/>
                <a:ea typeface="+mn-ea"/>
                <a:cs typeface="+mn-cs"/>
              </a:rPr>
              <a:t>Друг </a:t>
            </a:r>
            <a:r>
              <a:rPr lang="mk" sz="1200" b="0" i="0" u="none" kern="1200" baseline="0" dirty="0">
                <a:solidFill>
                  <a:schemeClr val="tx1"/>
                </a:solidFill>
                <a:effectLst/>
                <a:latin typeface="+mn-lt"/>
                <a:ea typeface="+mn-ea"/>
                <a:cs typeface="+mn-cs"/>
              </a:rPr>
              <a:t>пример е барањето за авторизација од независен орган</a:t>
            </a:r>
            <a:r>
              <a:rPr lang="mk" sz="1200" b="0" i="0" u="none" kern="1200" baseline="30000" dirty="0">
                <a:solidFill>
                  <a:srgbClr val="00B050"/>
                </a:solidFill>
                <a:effectLst/>
                <a:latin typeface="+mn-lt"/>
                <a:ea typeface="+mn-ea"/>
                <a:cs typeface="+mn-cs"/>
              </a:rPr>
              <a:t>[29]</a:t>
            </a:r>
            <a:r>
              <a:rPr lang="mk" sz="1200" b="0" i="0" u="none" kern="1200" dirty="0">
                <a:solidFill>
                  <a:schemeClr val="tx1"/>
                </a:solidFill>
                <a:effectLst/>
                <a:latin typeface="+mn-lt"/>
                <a:ea typeface="+mn-ea"/>
                <a:cs typeface="+mn-cs"/>
              </a:rPr>
              <a:t>, кој во принцип треба да биде судија од правосудство „</a:t>
            </a:r>
            <a:r>
              <a:rPr lang="mk" sz="1200" b="0" i="1" u="none" kern="1200" dirty="0">
                <a:solidFill>
                  <a:schemeClr val="tx1"/>
                </a:solidFill>
                <a:effectLst/>
                <a:latin typeface="+mn-lt"/>
                <a:ea typeface="+mn-ea"/>
                <a:cs typeface="+mn-cs"/>
              </a:rPr>
              <a:t>барем од последна инстанца“</a:t>
            </a:r>
            <a:r>
              <a:rPr lang="mk" sz="1200" b="0" i="0" u="none" kern="1200" baseline="30000" dirty="0">
                <a:solidFill>
                  <a:srgbClr val="00B050"/>
                </a:solidFill>
                <a:effectLst/>
                <a:latin typeface="+mn-lt"/>
                <a:ea typeface="+mn-ea"/>
                <a:cs typeface="+mn-cs"/>
              </a:rPr>
              <a:t>[26§55] </a:t>
            </a:r>
            <a:r>
              <a:rPr lang="mk" sz="1200" b="0" i="0" u="none" kern="1200" dirty="0">
                <a:solidFill>
                  <a:schemeClr val="tx1"/>
                </a:solidFill>
                <a:effectLst/>
                <a:latin typeface="+mn-lt"/>
                <a:ea typeface="+mn-ea"/>
                <a:cs typeface="+mn-cs"/>
              </a:rPr>
              <a:t>(бидејќи </a:t>
            </a:r>
            <a:r>
              <a:rPr lang="mk" b="0" i="0" u="none" dirty="0"/>
              <a:t>судската контрола нуди „најдобри гаранции за независност, објективност и исправна процедура“ </a:t>
            </a:r>
            <a:r>
              <a:rPr lang="mk" sz="1200" b="0" i="0" u="none" kern="1200" baseline="30000" dirty="0">
                <a:solidFill>
                  <a:srgbClr val="00B050"/>
                </a:solidFill>
                <a:effectLst/>
                <a:latin typeface="+mn-lt"/>
                <a:ea typeface="+mn-ea"/>
                <a:cs typeface="+mn-cs"/>
              </a:rPr>
              <a:t>[26§55]), на терен „</a:t>
            </a:r>
            <a:r>
              <a:rPr lang="mk" sz="1200" b="0" i="1" u="none" kern="1200" baseline="30000" dirty="0">
                <a:solidFill>
                  <a:srgbClr val="00B050"/>
                </a:solidFill>
                <a:effectLst/>
                <a:latin typeface="+mn-lt"/>
                <a:ea typeface="+mn-ea"/>
                <a:cs typeface="+mn-cs"/>
              </a:rPr>
              <a:t>каде злоупотребата е потенцијално толку лесна во индивидуални случаи и би имала (...) штетни последици за демократското опшество како целина“</a:t>
            </a:r>
            <a:r>
              <a:rPr lang="mk" sz="1200" b="0" i="0" u="none" kern="1200" baseline="30000" dirty="0">
                <a:solidFill>
                  <a:srgbClr val="00B050"/>
                </a:solidFill>
                <a:effectLst/>
                <a:latin typeface="+mn-lt"/>
                <a:ea typeface="+mn-ea"/>
                <a:cs typeface="+mn-cs"/>
              </a:rPr>
              <a:t>[26] </a:t>
            </a:r>
            <a:r>
              <a:rPr lang="mk" sz="1200" b="0" i="0" u="none" kern="1200" dirty="0">
                <a:solidFill>
                  <a:schemeClr val="tx1"/>
                </a:solidFill>
                <a:effectLst/>
                <a:latin typeface="+mn-lt"/>
                <a:ea typeface="+mn-ea"/>
                <a:cs typeface="+mn-cs"/>
              </a:rPr>
              <a:t>(што е генерално случај кога мешањето е организирано за полициски цели),</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mk" sz="1200" kern="1200" baseline="0" dirty="0" smtClean="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mk" sz="1200" b="0" i="0" u="none" kern="1200" baseline="0" dirty="0">
                <a:solidFill>
                  <a:schemeClr val="tx1"/>
                </a:solidFill>
                <a:effectLst/>
                <a:latin typeface="+mn-lt"/>
                <a:ea typeface="+mn-ea"/>
                <a:cs typeface="+mn-cs"/>
              </a:rPr>
              <a:t>Влијанието на мерките овде исто така може да биде ублажено: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mk" sz="1200" b="0" i="0" u="none" kern="1200" baseline="0" dirty="0">
                <a:solidFill>
                  <a:schemeClr val="tx1"/>
                </a:solidFill>
                <a:effectLst/>
                <a:latin typeface="+mn-lt"/>
                <a:ea typeface="+mn-ea"/>
                <a:cs typeface="+mn-cs"/>
              </a:rPr>
              <a:t>На пример, заштотната мерка која треба да се употреби може да биде пребарување на други докази освен електронските, или барем на електронските докази кои имаат различни извори</a:t>
            </a:r>
            <a:r>
              <a:rPr lang="mk" sz="1200" b="0" i="0" u="none" kern="1200" baseline="0" dirty="0" smtClean="0">
                <a:solidFill>
                  <a:schemeClr val="tx1"/>
                </a:solidFill>
                <a:effectLst/>
                <a:latin typeface="+mn-lt"/>
                <a:ea typeface="+mn-ea"/>
                <a:cs typeface="+mn-cs"/>
              </a:rPr>
              <a:t>. Всушност</a:t>
            </a:r>
            <a:r>
              <a:rPr lang="mk" sz="1200" b="0" i="0" u="none" kern="1200" baseline="0" dirty="0">
                <a:solidFill>
                  <a:schemeClr val="tx1"/>
                </a:solidFill>
                <a:effectLst/>
                <a:latin typeface="+mn-lt"/>
                <a:ea typeface="+mn-ea"/>
                <a:cs typeface="+mn-cs"/>
              </a:rPr>
              <a:t>, кривичната осуда на лице само врз основа на автоматска обработка на личните податоци може да биде непропорционална, со оглед на леснотијата за креирање на такви докази за да некому му се наштети</a:t>
            </a:r>
            <a:r>
              <a:rPr lang="mk" sz="1200" b="0" i="0" u="none" kern="1200" baseline="0" dirty="0" smtClean="0">
                <a:solidFill>
                  <a:schemeClr val="tx1"/>
                </a:solidFill>
                <a:effectLst/>
                <a:latin typeface="+mn-lt"/>
                <a:ea typeface="+mn-ea"/>
                <a:cs typeface="+mn-cs"/>
              </a:rPr>
              <a:t>.  </a:t>
            </a:r>
            <a:r>
              <a:rPr lang="mk" sz="1200" b="0" i="0" u="none" kern="1200" baseline="0" dirty="0">
                <a:solidFill>
                  <a:schemeClr val="tx1"/>
                </a:solidFill>
                <a:effectLst/>
                <a:latin typeface="+mn-lt"/>
                <a:ea typeface="+mn-ea"/>
                <a:cs typeface="+mn-cs"/>
              </a:rPr>
              <a:t>Освен тоа, таму каде што се применува, законодавството на ЕУ кое се однесува на заштитата на личните податоци во принцип забранува носење одлука која има правен ефект а која се однесува на лице или која слично значително влијае на него а која е заснована само на автоматска обработка на податоците, вклучително и на профилирање (член 22 од Општата регулатива за заштита на податоци која се применува од 2018 година; член 15 од поранешната Директива 95/46/ЕЗ со благо рестриктивни услови; предлог за модернизација на Конвенцијата за заштита на податоци на Советот на Европа (Конвенција 108), усвоена на 30 ноември 2012 година, исто така содржи сличен принцип). </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mk" sz="1200" kern="1200" baseline="0" dirty="0" smtClean="0">
              <a:solidFill>
                <a:schemeClr val="tx1"/>
              </a:solidFill>
              <a:effectLst/>
              <a:latin typeface="+mn-lt"/>
              <a:ea typeface="+mn-ea"/>
              <a:cs typeface="+mn-cs"/>
            </a:endParaRP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mk" sz="1200" b="0" i="0" u="none" kern="1200" baseline="0" dirty="0">
                <a:solidFill>
                  <a:schemeClr val="tx1"/>
                </a:solidFill>
                <a:effectLst/>
                <a:latin typeface="+mn-lt"/>
                <a:ea typeface="+mn-ea"/>
                <a:cs typeface="+mn-cs"/>
              </a:rPr>
              <a:t>Штом влијанието </a:t>
            </a:r>
            <a:r>
              <a:rPr lang="mk" b="0" i="0" u="none" baseline="0" dirty="0"/>
              <a:t>на мешањето (со други зборови овластувањето или процедурата) </a:t>
            </a:r>
            <a:r>
              <a:rPr lang="mk" sz="1200" b="0" i="0" u="none" kern="1200" baseline="0" dirty="0">
                <a:solidFill>
                  <a:schemeClr val="tx1"/>
                </a:solidFill>
                <a:effectLst/>
                <a:latin typeface="+mn-lt"/>
                <a:ea typeface="+mn-ea"/>
                <a:cs typeface="+mn-cs"/>
              </a:rPr>
              <a:t>во суштинските основни права е осигурано (што значи дека влијанието на правата кои обезбедуваат</a:t>
            </a:r>
            <a:r>
              <a:rPr lang="mk" b="0" i="0" u="none" dirty="0"/>
              <a:t>цврсто спроведување на правдата и на другите јавни интереси, како што се јавната безбедност и јавното здравје, интересите на жртвата и почитувањето на приватниот живот), </a:t>
            </a:r>
            <a:r>
              <a:rPr lang="mk" sz="1200" b="0" i="0" u="none" kern="1200" dirty="0">
                <a:solidFill>
                  <a:schemeClr val="tx1"/>
                </a:solidFill>
                <a:effectLst/>
                <a:latin typeface="+mn-lt"/>
                <a:ea typeface="+mn-ea"/>
                <a:cs typeface="+mn-cs"/>
              </a:rPr>
              <a:t>влијанието на правата на другите страни исто така трерба да се ублажи </a:t>
            </a:r>
            <a:r>
              <a:rPr lang="mk" b="0" i="0" u="none" dirty="0"/>
              <a:t>во мера кога ова второ ублажување е компатибилно со заштитните мерки на овие јавни интереси</a:t>
            </a:r>
            <a:r>
              <a:rPr lang="mk" b="0" i="0" u="none" dirty="0" smtClean="0"/>
              <a:t>.  </a:t>
            </a:r>
            <a:r>
              <a:rPr lang="mk" b="0" i="0" u="none" dirty="0"/>
              <a:t>Втората категорија на правата и на интересите го вклучува правото на ненарушување на корисничките услуги, заштита од одговорноста за обелоденување или олеснување на обелоденувањето според поглавјето II од Конвенцијата од Будимпешта (кое ги регулира материјалните и процедуралните мерки кои треба да се преземат на национално ниво) и заштита на сопственичките интереси (видете го извештајот со објаснувања кон Конвенцијата за компјутерски криминал, став 148 - [1] и слајдот 25 од оваа лекција). </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mk"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baseline="0" dirty="0">
                <a:solidFill>
                  <a:schemeClr val="tx1"/>
                </a:solidFill>
                <a:effectLst/>
                <a:latin typeface="+mn-lt"/>
                <a:ea typeface="+mn-ea"/>
                <a:cs typeface="+mn-cs"/>
              </a:rPr>
              <a:t>- Освен тоа, во врска со собирање на личните податоци, Rec (87)15 на Комитетот на министрите на Советот на Европа со која се регулира употребата на личните податоци во полицискиот сектор може да се земе предвид во утврдувањето на клучните заштитни мерки кои треба да се имплементираат. </a:t>
            </a:r>
            <a:r>
              <a:rPr lang="mk" sz="1200" b="0" i="0" u="none" baseline="30000" dirty="0"/>
              <a:t>[28]</a:t>
            </a:r>
            <a:endParaRPr lang="mk"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mk"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mk" sz="1200" b="0" i="1" u="none" kern="1200" dirty="0">
                <a:solidFill>
                  <a:schemeClr val="tx1"/>
                </a:solidFill>
                <a:effectLst/>
                <a:latin typeface="+mn-lt"/>
                <a:ea typeface="+mn-ea"/>
                <a:cs typeface="+mn-cs"/>
              </a:rPr>
              <a:t>Референци:</a:t>
            </a:r>
            <a:endParaRPr lang="mk"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mk"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[26] EСЧП, случај “Klass и други против Германија”, апликација бр. 5029/71, пресуда од 6 септември 1978, Серија A, бр. 28, §§ 50 et seq.</a:t>
            </a:r>
          </a:p>
          <a:p>
            <a:pPr marL="0" marR="0" lvl="3"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[27] Видете, на пример, ЕСЧП, случај “Marckx потив Белгија”, апликација бр. 6833/74, 13 јуни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[28] Rec (87)15 на Комитетот на министрите на Советот на Европа со која се регулира употребата на личните податоци во полицискиот сектор, https://</a:t>
            </a:r>
            <a:r>
              <a:rPr lang="mk" sz="1200" b="0" i="0" u="none" kern="1200" dirty="0" smtClean="0">
                <a:solidFill>
                  <a:schemeClr val="tx1"/>
                </a:solidFill>
                <a:effectLst/>
                <a:latin typeface="+mn-lt"/>
                <a:ea typeface="+mn-ea"/>
                <a:cs typeface="+mn-cs"/>
              </a:rPr>
              <a:t>search.coe.int/cm/Pages/result_details.aspx?ObjectID=09000016804e7a3c (</a:t>
            </a:r>
            <a:r>
              <a:rPr lang="mk" sz="1200" b="0" i="0" u="none" kern="1200" dirty="0">
                <a:solidFill>
                  <a:schemeClr val="tx1"/>
                </a:solidFill>
                <a:effectLst/>
                <a:latin typeface="+mn-lt"/>
                <a:ea typeface="+mn-ea"/>
                <a:cs typeface="+mn-cs"/>
              </a:rPr>
              <a:t>последен пат пристапено на 5 јануари 2017).</a:t>
            </a: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[29] Работна група за заштита на податоци од членот 29, Мислење 01/2014 за примена на концептите за неопходност и пропорционалност и заштита на податоци во рамки на секторот за спроведување закони (WP 211), </a:t>
            </a:r>
            <a:r>
              <a:rPr lang="mk" sz="1200" b="0" i="1" u="none" kern="1200" dirty="0">
                <a:solidFill>
                  <a:schemeClr val="tx1"/>
                </a:solidFill>
                <a:effectLst/>
                <a:latin typeface="+mn-lt"/>
                <a:ea typeface="+mn-ea"/>
                <a:cs typeface="+mn-cs"/>
              </a:rPr>
              <a:t>op. cit</a:t>
            </a:r>
            <a:r>
              <a:rPr lang="mk" sz="1200" b="0" i="0" u="none" kern="1200" dirty="0">
                <a:solidFill>
                  <a:schemeClr val="tx1"/>
                </a:solidFill>
                <a:effectLst/>
                <a:latin typeface="+mn-lt"/>
                <a:ea typeface="+mn-ea"/>
                <a:cs typeface="+mn-cs"/>
              </a:rPr>
              <a:t>., 3.26.</a:t>
            </a: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baseline="30000" dirty="0">
                <a:solidFill>
                  <a:schemeClr val="tx1"/>
                </a:solidFill>
                <a:effectLst/>
                <a:latin typeface="+mn-lt"/>
                <a:ea typeface="+mn-ea"/>
                <a:cs typeface="+mn-cs"/>
              </a:rPr>
              <a:t>[30] EСЧП, случај “L.H. против Латвија”, апликација бр. 52019/07, 29 април 2014, §67; видете исто така </a:t>
            </a:r>
            <a:r>
              <a:rPr lang="mk" sz="1200" b="0" i="0" u="none" kern="1200" baseline="30000" dirty="0" smtClean="0">
                <a:solidFill>
                  <a:schemeClr val="tx1"/>
                </a:solidFill>
                <a:effectLst/>
                <a:latin typeface="+mn-lt"/>
                <a:ea typeface="+mn-ea"/>
                <a:cs typeface="+mn-cs"/>
              </a:rPr>
              <a:t>и “</a:t>
            </a:r>
            <a:r>
              <a:rPr lang="mk" sz="1200" b="0" i="0" u="none" kern="1200" baseline="30000" dirty="0">
                <a:solidFill>
                  <a:schemeClr val="tx1"/>
                </a:solidFill>
                <a:effectLst/>
                <a:latin typeface="+mn-lt"/>
                <a:ea typeface="+mn-ea"/>
                <a:cs typeface="+mn-cs"/>
              </a:rPr>
              <a:t>Kennedy против Обединето кралство”, апликација бр. 26839/05 , </a:t>
            </a:r>
            <a:r>
              <a:rPr lang="mk" b="0" i="0" u="none" dirty="0"/>
              <a:t>18 мај 2010 </a:t>
            </a:r>
            <a:r>
              <a:rPr lang="mk" sz="1200" b="0" i="0" u="none" kern="1200" dirty="0">
                <a:solidFill>
                  <a:schemeClr val="tx1"/>
                </a:solidFill>
                <a:effectLst/>
                <a:latin typeface="+mn-lt"/>
                <a:ea typeface="+mn-ea"/>
                <a:cs typeface="+mn-cs"/>
              </a:rPr>
              <a:t>(правосилна 18 август 2010) </a:t>
            </a:r>
            <a:r>
              <a:rPr lang="mk" b="0" i="0" u="none" dirty="0"/>
              <a:t>, особено § 163.</a:t>
            </a:r>
            <a:endParaRPr lang="mk"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mk"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mk" sz="1200" kern="1200" dirty="0" smtClean="0">
              <a:solidFill>
                <a:schemeClr val="tx1"/>
              </a:solidFill>
              <a:effectLst/>
              <a:latin typeface="+mn-lt"/>
              <a:ea typeface="+mn-ea"/>
              <a:cs typeface="+mn-cs"/>
            </a:endParaRPr>
          </a:p>
          <a:p>
            <a:pPr algn="l" rtl="0" eaLnBrk="1" hangingPunct="1">
              <a:spcBef>
                <a:spcPct val="0"/>
              </a:spcBef>
            </a:pPr>
            <a:endParaRPr lang="mk" dirty="0" smtClean="0"/>
          </a:p>
          <a:p>
            <a:pPr algn="l" rtl="0" eaLnBrk="1" hangingPunct="1">
              <a:spcBef>
                <a:spcPct val="0"/>
              </a:spcBef>
            </a:pPr>
            <a:endParaRPr lang="mk" dirty="0" smtClean="0"/>
          </a:p>
          <a:p>
            <a:pPr algn="l" rtl="0" eaLnBrk="1" hangingPunct="1">
              <a:spcBef>
                <a:spcPct val="0"/>
              </a:spcBef>
            </a:pPr>
            <a:endParaRPr lang="mk" dirty="0" smtClean="0"/>
          </a:p>
          <a:p>
            <a:pPr algn="l" rtl="0" eaLnBrk="1" hangingPunct="1">
              <a:spcBef>
                <a:spcPct val="0"/>
              </a:spcBef>
            </a:pPr>
            <a:endParaRPr lang="mk" dirty="0" smtClean="0"/>
          </a:p>
          <a:p>
            <a:pPr algn="l" rtl="0" eaLnBrk="1" hangingPunct="1">
              <a:spcBef>
                <a:spcPct val="0"/>
              </a:spcBef>
            </a:pPr>
            <a:endParaRPr lang="mk"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CA7CE54F-BF29-479B-9793-7E3E7FF99A93}" type="slidenum">
              <a:rPr>
                <a:cs typeface="Arial" charset="0"/>
              </a:rPr>
              <a:pPr fontAlgn="base">
                <a:spcBef>
                  <a:spcPct val="0"/>
                </a:spcBef>
                <a:spcAft>
                  <a:spcPct val="0"/>
                </a:spcAft>
                <a:defRPr/>
              </a:pPr>
              <a:t>137</a:t>
            </a:fld>
            <a:endParaRPr lang="mk">
              <a:cs typeface="Arial" charset="0"/>
            </a:endParaRPr>
          </a:p>
        </p:txBody>
      </p:sp>
    </p:spTree>
    <p:extLst>
      <p:ext uri="{BB962C8B-B14F-4D97-AF65-F5344CB8AC3E}">
        <p14:creationId xmlns:p14="http://schemas.microsoft.com/office/powerpoint/2010/main" val="801971280"/>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5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mk" sz="1200" b="1" i="0" u="none" kern="1200" dirty="0">
                <a:solidFill>
                  <a:schemeClr val="tx1"/>
                </a:solidFill>
                <a:effectLst/>
                <a:latin typeface="+mn-lt"/>
                <a:ea typeface="+mn-ea"/>
                <a:cs typeface="+mn-cs"/>
              </a:rPr>
              <a:t>(4) Ограничени со соодветни заштитни мерки (следење)</a:t>
            </a:r>
            <a:endParaRPr lang="mk" sz="1200" b="0"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mk" sz="1200" b="0" kern="1200" dirty="0" smtClean="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mk" sz="1200" b="1" i="0" u="none" kern="1200" dirty="0">
                <a:solidFill>
                  <a:schemeClr val="tx1"/>
                </a:solidFill>
                <a:effectLst/>
                <a:latin typeface="+mn-lt"/>
                <a:ea typeface="+mn-ea"/>
                <a:cs typeface="+mn-cs"/>
              </a:rPr>
              <a:t>2.</a:t>
            </a:r>
            <a:r>
              <a:rPr lang="mk" sz="1200" b="1" i="0" u="none" dirty="0"/>
              <a:t>Мерки за спроведување и контролни мерки кои осигуруваат дека границите (и погенерално</a:t>
            </a:r>
            <a:r>
              <a:rPr lang="mk" sz="1200" b="1" i="0" u="none" kern="1200" dirty="0">
                <a:solidFill>
                  <a:schemeClr val="tx1"/>
                </a:solidFill>
                <a:latin typeface="+mn-lt"/>
                <a:ea typeface="+mn-ea"/>
                <a:cs typeface="+mn-cs"/>
              </a:rPr>
              <a:t> барањата за легитимна цел, неопходност и пропорционалност</a:t>
            </a:r>
            <a:r>
              <a:rPr lang="mk" sz="1200" b="1" i="0" u="none" dirty="0"/>
              <a:t>) се почитуваат. </a:t>
            </a:r>
          </a:p>
          <a:p>
            <a:pPr marL="0" marR="0" lvl="3" indent="0" algn="l" defTabSz="457200" rtl="0" eaLnBrk="1" fontAlgn="base" latinLnBrk="0" hangingPunct="1">
              <a:lnSpc>
                <a:spcPct val="100000"/>
              </a:lnSpc>
              <a:spcBef>
                <a:spcPct val="0"/>
              </a:spcBef>
              <a:spcAft>
                <a:spcPct val="0"/>
              </a:spcAft>
              <a:buClrTx/>
              <a:buSzTx/>
              <a:buFontTx/>
              <a:buNone/>
              <a:tabLst/>
              <a:defRPr/>
            </a:pPr>
            <a:endParaRPr lang="mk" sz="1200" b="0" kern="1200" dirty="0" smtClean="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Заштитните мерки исто така мораат да вклучат и начин на кој почитувањето на границите на меешање ќе биде спроведени и контролирано</a:t>
            </a:r>
            <a:r>
              <a:rPr lang="mk" sz="1200" b="0" i="0" u="none" kern="1200" dirty="0" smtClean="0">
                <a:solidFill>
                  <a:schemeClr val="tx1"/>
                </a:solidFill>
                <a:effectLst/>
                <a:latin typeface="+mn-lt"/>
                <a:ea typeface="+mn-ea"/>
                <a:cs typeface="+mn-cs"/>
              </a:rPr>
              <a:t>. </a:t>
            </a:r>
            <a:r>
              <a:rPr lang="mk" sz="1200" b="0" i="0" u="none" baseline="0" dirty="0" smtClean="0"/>
              <a:t>Мерките </a:t>
            </a:r>
            <a:r>
              <a:rPr lang="mk" sz="1200" b="0" i="0" u="none" baseline="0" dirty="0"/>
              <a:t>можат да бидат:</a:t>
            </a:r>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mk" sz="1200" b="0" i="0" u="none" dirty="0"/>
              <a:t>Од техничка природа: на пример снимање на пристапот или на операциите[31, 32] ; автоматско бришење по </a:t>
            </a:r>
            <a:r>
              <a:rPr lang="mk" sz="1200" b="0" i="0" u="none" kern="1200" dirty="0">
                <a:solidFill>
                  <a:schemeClr val="tx1"/>
                </a:solidFill>
                <a:effectLst/>
                <a:latin typeface="+mn-lt"/>
                <a:ea typeface="+mn-ea"/>
                <a:cs typeface="+mn-cs"/>
              </a:rPr>
              <a:t>одреден временски период</a:t>
            </a:r>
            <a:r>
              <a:rPr lang="mk" sz="1200" b="0" i="0" u="none" kern="1200" baseline="30000" dirty="0">
                <a:solidFill>
                  <a:srgbClr val="00B050"/>
                </a:solidFill>
                <a:effectLst/>
                <a:latin typeface="+mn-lt"/>
                <a:ea typeface="+mn-ea"/>
                <a:cs typeface="+mn-cs"/>
              </a:rPr>
              <a:t>[26]</a:t>
            </a:r>
            <a:r>
              <a:rPr lang="mk" sz="1200" b="0" i="0" u="none" dirty="0"/>
              <a:t>.</a:t>
            </a:r>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mk" sz="1200" b="0" i="0" u="none" baseline="0" dirty="0"/>
              <a:t>Организациски: тие може да вклучат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mk" sz="1200" b="0" i="0" u="none" dirty="0"/>
              <a:t>воспоставување на специфична организација и доделување на соодветни човечки/технички ресурси за да се имплементира и контролира имплементирањето на заштитните мерки. На пример, процедури за бришење треба да се воспостават за податоците кои повеќе не се корисни или кои не се поврзани со случајот[31) .</a:t>
            </a:r>
            <a:endParaRPr lang="mk" sz="1200" b="0" baseline="0" dirty="0" smtClean="0"/>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mk" sz="1200" b="0" i="0" u="none" dirty="0"/>
              <a:t>Тоа исто така може да подразбира ефективна контрола од страна на </a:t>
            </a:r>
            <a:r>
              <a:rPr lang="mk" sz="1200" b="0" i="0" u="none" kern="1200" dirty="0">
                <a:solidFill>
                  <a:schemeClr val="tx1"/>
                </a:solidFill>
                <a:effectLst/>
                <a:latin typeface="+mn-lt"/>
                <a:ea typeface="+mn-ea"/>
                <a:cs typeface="+mn-cs"/>
              </a:rPr>
              <a:t>независен орган</a:t>
            </a:r>
            <a:r>
              <a:rPr lang="mk" sz="1200" b="0" i="0" u="none" kern="1200" baseline="30000" dirty="0">
                <a:solidFill>
                  <a:srgbClr val="00B050"/>
                </a:solidFill>
                <a:effectLst/>
                <a:latin typeface="+mn-lt"/>
                <a:ea typeface="+mn-ea"/>
                <a:cs typeface="+mn-cs"/>
              </a:rPr>
              <a:t>[29]</a:t>
            </a:r>
            <a:r>
              <a:rPr lang="mk" sz="1200" b="0" i="0" u="none" kern="1200" dirty="0">
                <a:solidFill>
                  <a:schemeClr val="tx1"/>
                </a:solidFill>
                <a:effectLst/>
                <a:latin typeface="+mn-lt"/>
                <a:ea typeface="+mn-ea"/>
                <a:cs typeface="+mn-cs"/>
              </a:rPr>
              <a:t>, кој во принцип треба да доаѓа од судството, барем од највисоката судска инстанца [26§55] во случај кога мерката е наметлива (видете го претходниот слајд). Ова може да подразбира ревизија, на дрѓжжавно ниво, на судската организација за да се осигура можност за ваков надзор.</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mk" sz="1200" b="0" i="0" u="none" kern="1200" baseline="0" dirty="0">
                <a:solidFill>
                  <a:schemeClr val="tx1"/>
                </a:solidFill>
                <a:effectLst/>
                <a:latin typeface="+mn-lt"/>
                <a:ea typeface="+mn-ea"/>
                <a:cs typeface="+mn-cs"/>
              </a:rPr>
              <a:t>Меѓу организациските заштитни мерки лежат и </a:t>
            </a:r>
            <a:r>
              <a:rPr lang="mk" sz="1200" b="0" i="0" u="none" baseline="0" dirty="0"/>
              <a:t>правата на пристап и верификација доделени на засегнатите поединци[29] [33] , и разјаснување на процедурите кои треба да се следат за да се остварат овие права[34] [26§55] , вклучувајќи го и правото на жалба кога е одбиен пристап [34] [26§56].</a:t>
            </a:r>
          </a:p>
          <a:p>
            <a:pPr marL="171450" marR="0" lvl="3" indent="-171450" algn="l" defTabSz="457200" rtl="0" eaLnBrk="1" fontAlgn="base" latinLnBrk="0" hangingPunct="1">
              <a:lnSpc>
                <a:spcPct val="100000"/>
              </a:lnSpc>
              <a:spcBef>
                <a:spcPct val="0"/>
              </a:spcBef>
              <a:spcAft>
                <a:spcPct val="0"/>
              </a:spcAft>
              <a:buClrTx/>
              <a:buSzTx/>
              <a:buFontTx/>
              <a:buChar char="-"/>
              <a:tabLst/>
              <a:defRPr/>
            </a:pPr>
            <a:endParaRPr lang="mk" sz="1200" b="0" baseline="0" dirty="0" smtClean="0"/>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mk" sz="1200" b="0" i="0" u="none" baseline="0" dirty="0"/>
              <a:t>Финансиски: финансиските ресурси наменети за имплементација и примена на заштитни мерки треба да бидат соодветно снабдени. </a:t>
            </a:r>
            <a:endParaRPr lang="mk" sz="1200" b="0" baseline="0"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mk"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mk" sz="1200" b="0" i="1" u="none" kern="1200" dirty="0">
                <a:solidFill>
                  <a:schemeClr val="tx1"/>
                </a:solidFill>
                <a:effectLst/>
                <a:latin typeface="+mn-lt"/>
                <a:ea typeface="+mn-ea"/>
                <a:cs typeface="+mn-cs"/>
              </a:rPr>
              <a:t>Референци:</a:t>
            </a:r>
          </a:p>
          <a:p>
            <a:pPr marL="0" marR="0" indent="0" algn="l" defTabSz="457200" rtl="0" eaLnBrk="1" fontAlgn="base" latinLnBrk="0" hangingPunct="1">
              <a:lnSpc>
                <a:spcPct val="100000"/>
              </a:lnSpc>
              <a:spcBef>
                <a:spcPct val="0"/>
              </a:spcBef>
              <a:spcAft>
                <a:spcPct val="0"/>
              </a:spcAft>
              <a:buClrTx/>
              <a:buSzTx/>
              <a:buFontTx/>
              <a:buNone/>
              <a:tabLst/>
              <a:defRPr/>
            </a:pPr>
            <a:endParaRPr lang="mk"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[26] EСЧП, случај “Klass и други против Германија”, апликација бр. 5029/71, пресуда од 6 септември 1978, Серија A, бр. 28, §§ 50 et seq.</a:t>
            </a:r>
          </a:p>
          <a:p>
            <a:pPr marL="0" marR="0" lvl="3"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[27] Видете, на пример, ЕСЧП, случај “Marckx потив Белгија”, апликација бр. 6833/74, 13 јуни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[28] Rec (87)15 на Комитетот на министрите на Советот на Европа со која се регулира употребата на личните податоци во полицискиот сектор, https://</a:t>
            </a:r>
            <a:r>
              <a:rPr lang="mk" sz="1200" b="0" i="0" u="none" kern="1200" dirty="0" smtClean="0">
                <a:solidFill>
                  <a:schemeClr val="tx1"/>
                </a:solidFill>
                <a:effectLst/>
                <a:latin typeface="+mn-lt"/>
                <a:ea typeface="+mn-ea"/>
                <a:cs typeface="+mn-cs"/>
              </a:rPr>
              <a:t>search.coe.int/cm/Pages/result_details.aspx?ObjectID=09000016804e7a3c (</a:t>
            </a:r>
            <a:r>
              <a:rPr lang="mk" sz="1200" b="0" i="0" u="none" kern="1200" dirty="0">
                <a:solidFill>
                  <a:schemeClr val="tx1"/>
                </a:solidFill>
                <a:effectLst/>
                <a:latin typeface="+mn-lt"/>
                <a:ea typeface="+mn-ea"/>
                <a:cs typeface="+mn-cs"/>
              </a:rPr>
              <a:t>последен пат пристапено на 5 јануари 2017).</a:t>
            </a: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dirty="0">
                <a:solidFill>
                  <a:schemeClr val="tx1"/>
                </a:solidFill>
                <a:effectLst/>
                <a:latin typeface="+mn-lt"/>
                <a:ea typeface="+mn-ea"/>
                <a:cs typeface="+mn-cs"/>
              </a:rPr>
              <a:t>[29] Работна група за заштита на податоци од членот 29, Мислење 01/2014 за примена на концептите за неопходност и пропорционалност и заштита на податоци во рамки на секторот за спроведување закони (WP 211), </a:t>
            </a:r>
            <a:r>
              <a:rPr lang="mk" sz="1200" b="0" i="1" u="none" kern="1200" dirty="0">
                <a:solidFill>
                  <a:schemeClr val="tx1"/>
                </a:solidFill>
                <a:effectLst/>
                <a:latin typeface="+mn-lt"/>
                <a:ea typeface="+mn-ea"/>
                <a:cs typeface="+mn-cs"/>
              </a:rPr>
              <a:t>op. cit</a:t>
            </a:r>
            <a:r>
              <a:rPr lang="mk" sz="1200" b="0" i="0" u="none" kern="1200" dirty="0">
                <a:solidFill>
                  <a:schemeClr val="tx1"/>
                </a:solidFill>
                <a:effectLst/>
                <a:latin typeface="+mn-lt"/>
                <a:ea typeface="+mn-ea"/>
                <a:cs typeface="+mn-cs"/>
              </a:rPr>
              <a:t>., 3.26.</a:t>
            </a:r>
          </a:p>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baseline="30000" dirty="0">
                <a:solidFill>
                  <a:schemeClr val="tx1"/>
                </a:solidFill>
                <a:effectLst/>
                <a:latin typeface="+mn-lt"/>
                <a:ea typeface="+mn-ea"/>
                <a:cs typeface="+mn-cs"/>
              </a:rPr>
              <a:t>[30] EСЧП, случај “L.H. против Латвија”, апликација бр. 52019/07, 29 април 2014, §67; видете исто така </a:t>
            </a:r>
            <a:r>
              <a:rPr lang="mk" sz="1200" b="0" i="0" u="none" kern="1200" baseline="30000" dirty="0" smtClean="0">
                <a:solidFill>
                  <a:schemeClr val="tx1"/>
                </a:solidFill>
                <a:effectLst/>
                <a:latin typeface="+mn-lt"/>
                <a:ea typeface="+mn-ea"/>
                <a:cs typeface="+mn-cs"/>
              </a:rPr>
              <a:t>и “</a:t>
            </a:r>
            <a:r>
              <a:rPr lang="mk" sz="1200" b="0" i="0" u="none" kern="1200" baseline="30000" dirty="0">
                <a:solidFill>
                  <a:schemeClr val="tx1"/>
                </a:solidFill>
                <a:effectLst/>
                <a:latin typeface="+mn-lt"/>
                <a:ea typeface="+mn-ea"/>
                <a:cs typeface="+mn-cs"/>
              </a:rPr>
              <a:t>Kennedy против Обединето кралство”, апликација бр. 26839/05 , </a:t>
            </a:r>
            <a:r>
              <a:rPr lang="mk" b="0" i="0" u="none" baseline="30000" dirty="0"/>
              <a:t>18 мај 2010 </a:t>
            </a:r>
            <a:r>
              <a:rPr lang="mk" sz="1200" b="0" i="0" u="none" kern="1200" baseline="30000" dirty="0">
                <a:solidFill>
                  <a:schemeClr val="tx1"/>
                </a:solidFill>
                <a:effectLst/>
                <a:latin typeface="+mn-lt"/>
                <a:ea typeface="+mn-ea"/>
                <a:cs typeface="+mn-cs"/>
              </a:rPr>
              <a:t>(правосилна 18 август 2010) </a:t>
            </a:r>
            <a:r>
              <a:rPr lang="mk" b="0" i="0" u="none" baseline="30000" dirty="0"/>
              <a:t>, особено § 163.</a:t>
            </a:r>
            <a:endParaRPr lang="mk" sz="1200" kern="1200" dirty="0" smtClean="0">
              <a:solidFill>
                <a:schemeClr val="tx1"/>
              </a:solidFill>
              <a:effectLst/>
              <a:latin typeface="+mn-lt"/>
              <a:ea typeface="+mn-ea"/>
              <a:cs typeface="+mn-cs"/>
            </a:endParaRPr>
          </a:p>
          <a:p>
            <a:pPr algn="l" rtl="0"/>
            <a:r>
              <a:rPr lang="mk" sz="1200" b="0" i="0" u="none" kern="1200" dirty="0">
                <a:solidFill>
                  <a:schemeClr val="tx1"/>
                </a:solidFill>
                <a:effectLst/>
                <a:latin typeface="+mn-lt"/>
                <a:ea typeface="+mn-ea"/>
                <a:cs typeface="+mn-cs"/>
              </a:rPr>
              <a:t>[31] EСЧП, случај “Kennedy против Обединето кралство”, апликација бр. 26839/05 , 18 мај 2010 (правосилна 18 август 2010).</a:t>
            </a:r>
            <a:endParaRPr lang="mk" sz="1200" kern="1200" baseline="0" dirty="0" smtClean="0">
              <a:solidFill>
                <a:schemeClr val="tx1"/>
              </a:solidFill>
              <a:effectLst/>
              <a:latin typeface="+mn-lt"/>
              <a:ea typeface="+mn-ea"/>
              <a:cs typeface="+mn-cs"/>
            </a:endParaRPr>
          </a:p>
          <a:p>
            <a:pPr algn="l" rtl="0"/>
            <a:r>
              <a:rPr lang="mk" sz="1200" b="0" i="0" u="none" kern="1200" baseline="30000" dirty="0">
                <a:solidFill>
                  <a:schemeClr val="tx1"/>
                </a:solidFill>
                <a:effectLst/>
                <a:latin typeface="+mn-lt"/>
                <a:ea typeface="+mn-ea"/>
                <a:cs typeface="+mn-cs"/>
              </a:rPr>
              <a:t>[32] EСЧП, случај “</a:t>
            </a:r>
            <a:r>
              <a:rPr lang="mk" sz="1200" b="0" i="0" u="none" strike="noStrike" kern="1200" baseline="30000" dirty="0">
                <a:solidFill>
                  <a:schemeClr val="tx1"/>
                </a:solidFill>
                <a:latin typeface="+mn-lt"/>
                <a:ea typeface="+mn-ea"/>
                <a:cs typeface="+mn-cs"/>
              </a:rPr>
              <a:t>R.E. против Обединето кралство”, апликација бр. 62498/11, 27 октомври 2015; случај „Roman Zakharov против Русија“, 4 декември 2015.</a:t>
            </a:r>
          </a:p>
          <a:p>
            <a:pPr algn="l" rtl="0"/>
            <a:r>
              <a:rPr lang="mk" sz="1200" b="0" i="0" u="none" kern="1200" dirty="0">
                <a:solidFill>
                  <a:schemeClr val="tx1"/>
                </a:solidFill>
                <a:effectLst/>
                <a:latin typeface="+mn-lt"/>
                <a:ea typeface="+mn-ea"/>
                <a:cs typeface="+mn-cs"/>
              </a:rPr>
              <a:t>[33] ЕСЧП, случај “S &amp; Marper против Обединетото кралство”, бр. 30562/04, 4 декември 2008; ЕСЧП, случај “Klass и други против Германија”, </a:t>
            </a:r>
            <a:r>
              <a:rPr lang="mk" sz="1200" b="0" i="1" u="none" kern="1200" dirty="0">
                <a:solidFill>
                  <a:schemeClr val="tx1"/>
                </a:solidFill>
                <a:effectLst/>
                <a:latin typeface="+mn-lt"/>
                <a:ea typeface="+mn-ea"/>
                <a:cs typeface="+mn-cs"/>
              </a:rPr>
              <a:t>op. cit</a:t>
            </a:r>
            <a:r>
              <a:rPr lang="mk" sz="1200" b="0" i="0" u="none" kern="1200" dirty="0">
                <a:solidFill>
                  <a:schemeClr val="tx1"/>
                </a:solidFill>
                <a:effectLst/>
                <a:latin typeface="+mn-lt"/>
                <a:ea typeface="+mn-ea"/>
                <a:cs typeface="+mn-cs"/>
              </a:rPr>
              <a:t>., §. 55. </a:t>
            </a:r>
          </a:p>
          <a:p>
            <a:pPr algn="l" rtl="0"/>
            <a:r>
              <a:rPr lang="mk" sz="1200" b="0" i="0" u="none" kern="1200" dirty="0">
                <a:solidFill>
                  <a:schemeClr val="tx1"/>
                </a:solidFill>
                <a:effectLst/>
                <a:latin typeface="+mn-lt"/>
                <a:ea typeface="+mn-ea"/>
                <a:cs typeface="+mn-cs"/>
              </a:rPr>
              <a:t>[34] ЕСЧП, случај “M.G. против Обединетото кралство”, апликација бр. 39393/98, </a:t>
            </a:r>
            <a:r>
              <a:rPr lang="mk" sz="1200" b="0" i="1" u="none" kern="1200" dirty="0">
                <a:solidFill>
                  <a:schemeClr val="tx1"/>
                </a:solidFill>
                <a:effectLst/>
                <a:latin typeface="+mn-lt"/>
                <a:ea typeface="+mn-ea"/>
                <a:cs typeface="+mn-cs"/>
              </a:rPr>
              <a:t>op. cit</a:t>
            </a:r>
            <a:r>
              <a:rPr lang="mk" sz="1200" b="0" i="0" u="none" kern="1200" dirty="0">
                <a:solidFill>
                  <a:schemeClr val="tx1"/>
                </a:solidFill>
                <a:effectLst/>
                <a:latin typeface="+mn-lt"/>
                <a:ea typeface="+mn-ea"/>
                <a:cs typeface="+mn-cs"/>
              </a:rPr>
              <a:t>.; ЕСЧП, случај “Klass и други против Германија”, </a:t>
            </a:r>
            <a:r>
              <a:rPr lang="mk" sz="1200" b="0" i="1" u="none" kern="1200" dirty="0">
                <a:solidFill>
                  <a:schemeClr val="tx1"/>
                </a:solidFill>
                <a:effectLst/>
                <a:latin typeface="+mn-lt"/>
                <a:ea typeface="+mn-ea"/>
                <a:cs typeface="+mn-cs"/>
              </a:rPr>
              <a:t>op. cit</a:t>
            </a:r>
            <a:r>
              <a:rPr lang="mk" sz="1200" b="0" i="0" u="none" kern="1200" dirty="0">
                <a:solidFill>
                  <a:schemeClr val="tx1"/>
                </a:solidFill>
                <a:effectLst/>
                <a:latin typeface="+mn-lt"/>
                <a:ea typeface="+mn-ea"/>
                <a:cs typeface="+mn-cs"/>
              </a:rPr>
              <a:t>., §. 56.</a:t>
            </a:r>
            <a:endParaRPr lang="mk" dirty="0" smtClean="0"/>
          </a:p>
          <a:p>
            <a:pPr algn="l" rtl="0" eaLnBrk="1" hangingPunct="1">
              <a:spcBef>
                <a:spcPct val="0"/>
              </a:spcBef>
            </a:pPr>
            <a:endParaRPr lang="mk" dirty="0" smtClean="0"/>
          </a:p>
          <a:p>
            <a:pPr algn="l" rtl="0" eaLnBrk="1" hangingPunct="1">
              <a:spcBef>
                <a:spcPct val="0"/>
              </a:spcBef>
            </a:pPr>
            <a:endParaRPr lang="mk"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mk" dirty="0" smtClean="0"/>
          </a:p>
          <a:p>
            <a:pPr algn="l" rtl="0" eaLnBrk="1" hangingPunct="1">
              <a:spcBef>
                <a:spcPct val="0"/>
              </a:spcBef>
            </a:pPr>
            <a:endParaRPr lang="mk" dirty="0" smtClean="0"/>
          </a:p>
          <a:p>
            <a:pPr algn="l" rtl="0" eaLnBrk="1" hangingPunct="1">
              <a:spcBef>
                <a:spcPct val="0"/>
              </a:spcBef>
            </a:pPr>
            <a:endParaRPr lang="mk"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mk" sz="1200" kern="1200" dirty="0" smtClean="0">
              <a:solidFill>
                <a:schemeClr val="tx1"/>
              </a:solidFill>
              <a:effectLst/>
              <a:latin typeface="+mn-lt"/>
              <a:ea typeface="+mn-ea"/>
              <a:cs typeface="+mn-cs"/>
            </a:endParaRPr>
          </a:p>
          <a:p>
            <a:pPr algn="l" rtl="0" eaLnBrk="1" hangingPunct="1">
              <a:spcBef>
                <a:spcPct val="0"/>
              </a:spcBef>
            </a:pPr>
            <a:endParaRPr lang="mk" dirty="0" smtClean="0"/>
          </a:p>
          <a:p>
            <a:pPr algn="l" rtl="0" eaLnBrk="1" hangingPunct="1">
              <a:spcBef>
                <a:spcPct val="0"/>
              </a:spcBef>
            </a:pPr>
            <a:endParaRPr lang="mk"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CA7CE54F-BF29-479B-9793-7E3E7FF99A93}" type="slidenum">
              <a:rPr>
                <a:cs typeface="Arial" charset="0"/>
              </a:rPr>
              <a:pPr fontAlgn="base">
                <a:spcBef>
                  <a:spcPct val="0"/>
                </a:spcBef>
                <a:spcAft>
                  <a:spcPct val="0"/>
                </a:spcAft>
                <a:defRPr/>
              </a:pPr>
              <a:t>138</a:t>
            </a:fld>
            <a:endParaRPr lang="mk">
              <a:cs typeface="Arial" charset="0"/>
            </a:endParaRPr>
          </a:p>
        </p:txBody>
      </p:sp>
    </p:spTree>
    <p:extLst>
      <p:ext uri="{BB962C8B-B14F-4D97-AF65-F5344CB8AC3E}">
        <p14:creationId xmlns:p14="http://schemas.microsoft.com/office/powerpoint/2010/main" val="3003196760"/>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a:solidFill>
                  <a:schemeClr val="tx1"/>
                </a:solidFill>
                <a:effectLst/>
                <a:latin typeface="+mn-lt"/>
                <a:ea typeface="+mn-ea"/>
                <a:cs typeface="+mn-cs"/>
              </a:rPr>
              <a:t>Инструкторот треба да им овозможи на учесниците да поставуваат прашања кои можеби ги имаат во врска со Вториот дел од часот. </a:t>
            </a:r>
          </a:p>
          <a:p>
            <a:pPr algn="l" rtl="0" eaLnBrk="1" hangingPunct="1">
              <a:spcBef>
                <a:spcPct val="0"/>
              </a:spcBef>
            </a:pPr>
            <a:endParaRPr lang="mk" dirty="0" smtClean="0"/>
          </a:p>
        </p:txBody>
      </p:sp>
      <p:sp>
        <p:nvSpPr>
          <p:cNvPr id="144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198C9903-7113-4620-9A12-B83EADD40D0E}" type="slidenum">
              <a:rPr>
                <a:cs typeface="Arial" charset="0"/>
              </a:rPr>
              <a:pPr fontAlgn="base">
                <a:spcBef>
                  <a:spcPct val="0"/>
                </a:spcBef>
                <a:spcAft>
                  <a:spcPct val="0"/>
                </a:spcAft>
                <a:defRPr/>
              </a:pPr>
              <a:t>139</a:t>
            </a:fld>
            <a:endParaRPr lang="mk">
              <a:cs typeface="Arial" charset="0"/>
            </a:endParaRPr>
          </a:p>
        </p:txBody>
      </p:sp>
    </p:spTree>
    <p:extLst>
      <p:ext uri="{BB962C8B-B14F-4D97-AF65-F5344CB8AC3E}">
        <p14:creationId xmlns:p14="http://schemas.microsoft.com/office/powerpoint/2010/main" val="3864217638"/>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l" rtl="0"/>
            <a:r>
              <a:rPr lang="mk" sz="1200" b="0" i="0" u="none" kern="1200" dirty="0">
                <a:solidFill>
                  <a:schemeClr val="tx1"/>
                </a:solidFill>
                <a:effectLst/>
                <a:latin typeface="+mn-lt"/>
                <a:ea typeface="+mn-ea"/>
                <a:cs typeface="+mn-cs"/>
              </a:rPr>
              <a:t>Резиме / Рекапитулација</a:t>
            </a:r>
          </a:p>
          <a:p>
            <a:pPr algn="l" rtl="0"/>
            <a:r>
              <a:rPr lang="mk" sz="1200" b="0" i="0" u="none" kern="1200" dirty="0">
                <a:solidFill>
                  <a:schemeClr val="tx1"/>
                </a:solidFill>
                <a:effectLst/>
                <a:latin typeface="+mn-lt"/>
                <a:ea typeface="+mn-ea"/>
                <a:cs typeface="+mn-cs"/>
              </a:rPr>
              <a:t> </a:t>
            </a:r>
          </a:p>
          <a:p>
            <a:pPr algn="l" rtl="0"/>
            <a:r>
              <a:rPr lang="mk" sz="1200" b="0" i="0" u="none" kern="1200" dirty="0">
                <a:solidFill>
                  <a:schemeClr val="tx1"/>
                </a:solidFill>
                <a:effectLst/>
                <a:latin typeface="+mn-lt"/>
                <a:ea typeface="+mn-ea"/>
                <a:cs typeface="+mn-cs"/>
              </a:rPr>
              <a:t>Инструкторот треба да даде рекапитулација/да го тестира знаењето во однос на следните прашања:</a:t>
            </a:r>
          </a:p>
          <a:p>
            <a:endParaRPr lang="mk" sz="1200" kern="1200" dirty="0" smtClean="0">
              <a:solidFill>
                <a:schemeClr val="tx1"/>
              </a:solidFill>
              <a:effectLst/>
              <a:latin typeface="+mn-lt"/>
              <a:ea typeface="+mn-ea"/>
              <a:cs typeface="+mn-cs"/>
            </a:endParaRPr>
          </a:p>
          <a:p>
            <a:pPr algn="l" rtl="0" eaLnBrk="1" hangingPunct="1">
              <a:lnSpc>
                <a:spcPct val="80000"/>
              </a:lnSpc>
              <a:spcBef>
                <a:spcPts val="1200"/>
              </a:spcBef>
            </a:pPr>
            <a:r>
              <a:rPr lang="mk" sz="1200" b="0" i="0" u="none" dirty="0"/>
              <a:t>- Објаснување на процедуралните одредби на Конвенцијата од </a:t>
            </a:r>
            <a:r>
              <a:rPr lang="mk" sz="1200" b="0" i="0" u="none" dirty="0" smtClean="0"/>
              <a:t>Будимпешта </a:t>
            </a:r>
            <a:endParaRPr lang="mk" sz="1200" b="0" i="0" u="none" dirty="0"/>
          </a:p>
          <a:p>
            <a:pPr algn="l" rtl="0" eaLnBrk="1" hangingPunct="1">
              <a:lnSpc>
                <a:spcPct val="80000"/>
              </a:lnSpc>
              <a:spcBef>
                <a:spcPts val="1200"/>
              </a:spcBef>
            </a:pPr>
            <a:r>
              <a:rPr lang="mk" sz="1200" b="0" i="0" u="none" dirty="0"/>
              <a:t>- Објаснување на важноста на условите и на заштитните мерки и да имаат идеја за начинот на кој тие може да се утврдат.</a:t>
            </a: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141</a:t>
            </a:fld>
            <a:endParaRPr lang="mk"/>
          </a:p>
        </p:txBody>
      </p:sp>
    </p:spTree>
    <p:extLst>
      <p:ext uri="{BB962C8B-B14F-4D97-AF65-F5344CB8AC3E}">
        <p14:creationId xmlns:p14="http://schemas.microsoft.com/office/powerpoint/2010/main" val="2557795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l" rtl="0"/>
            <a:r>
              <a:rPr lang="mk" b="0" i="0" u="none" dirty="0"/>
              <a:t>Членот 16 исто така ја уредува важната обврска за лицата на кои им е наредено да ги чуваат податоците да го чуваат во тајност спроведувањето на ова процедурално овластување</a:t>
            </a:r>
            <a:r>
              <a:rPr lang="mk" b="0" i="0" u="none" dirty="0" smtClean="0"/>
              <a:t>. Овој </a:t>
            </a:r>
            <a:r>
              <a:rPr lang="mk" b="0" i="0" u="none" dirty="0"/>
              <a:t>слајд го прикажува целиот текст на членот 16,</a:t>
            </a:r>
            <a:r>
              <a:rPr lang="mk" b="0" i="0" u="none" baseline="0" dirty="0">
                <a:solidFill>
                  <a:srgbClr val="FF0000"/>
                </a:solidFill>
              </a:rPr>
              <a:t>став 3.</a:t>
            </a:r>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15</a:t>
            </a:fld>
            <a:endParaRPr lang="mk" dirty="0"/>
          </a:p>
        </p:txBody>
      </p:sp>
    </p:spTree>
    <p:extLst>
      <p:ext uri="{BB962C8B-B14F-4D97-AF65-F5344CB8AC3E}">
        <p14:creationId xmlns:p14="http://schemas.microsoft.com/office/powerpoint/2010/main" val="3248276910"/>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a:solidFill>
                  <a:schemeClr val="tx1"/>
                </a:solidFill>
                <a:effectLst/>
                <a:latin typeface="+mn-lt"/>
                <a:ea typeface="+mn-ea"/>
                <a:cs typeface="+mn-cs"/>
              </a:rPr>
              <a:t>Инструкторот треба да им овозможи на учесниците да поставуваат прашања кои можеби ги имаат во врска со овој дел од часот. </a:t>
            </a:r>
          </a:p>
          <a:p>
            <a:pPr marL="0" marR="0" indent="0" algn="l" defTabSz="457200" rtl="0" eaLnBrk="1" fontAlgn="base" latinLnBrk="0" hangingPunct="1">
              <a:lnSpc>
                <a:spcPct val="100000"/>
              </a:lnSpc>
              <a:spcBef>
                <a:spcPct val="0"/>
              </a:spcBef>
              <a:spcAft>
                <a:spcPct val="0"/>
              </a:spcAft>
              <a:buClrTx/>
              <a:buSzTx/>
              <a:buFontTx/>
              <a:buNone/>
              <a:tabLst/>
              <a:defRPr/>
            </a:pPr>
            <a:endParaRPr lang="mk" sz="1200" kern="1200" dirty="0" smtClean="0">
              <a:solidFill>
                <a:schemeClr val="tx1"/>
              </a:solidFill>
              <a:effectLst/>
              <a:latin typeface="+mn-lt"/>
              <a:ea typeface="+mn-ea"/>
              <a:cs typeface="+mn-cs"/>
            </a:endParaRPr>
          </a:p>
          <a:p>
            <a:pPr algn="l" rtl="0"/>
            <a:r>
              <a:rPr lang="mk" sz="1200" b="1" i="0" u="none" kern="1200">
                <a:solidFill>
                  <a:schemeClr val="tx1"/>
                </a:solidFill>
                <a:effectLst/>
                <a:latin typeface="+mn-lt"/>
                <a:ea typeface="+mn-ea"/>
                <a:cs typeface="+mn-cs"/>
              </a:rPr>
              <a:t>Практични вежби (ако е применливо)</a:t>
            </a:r>
          </a:p>
          <a:p>
            <a:pPr algn="l" rtl="0"/>
            <a:r>
              <a:rPr lang="mk" sz="1200" b="0" i="0" u="none" kern="1200">
                <a:solidFill>
                  <a:schemeClr val="tx1"/>
                </a:solidFill>
                <a:effectLst/>
                <a:latin typeface="+mn-lt"/>
                <a:ea typeface="+mn-ea"/>
                <a:cs typeface="+mn-cs"/>
              </a:rPr>
              <a:t>За оваа лекција не се предвидени практични вежби.</a:t>
            </a:r>
          </a:p>
          <a:p>
            <a:endParaRPr lang="mk" sz="1200" kern="1200" dirty="0" smtClean="0">
              <a:solidFill>
                <a:schemeClr val="tx1"/>
              </a:solidFill>
              <a:effectLst/>
              <a:latin typeface="+mn-lt"/>
              <a:ea typeface="+mn-ea"/>
              <a:cs typeface="+mn-cs"/>
            </a:endParaRPr>
          </a:p>
          <a:p>
            <a:pPr algn="l" rtl="0"/>
            <a:r>
              <a:rPr lang="mk" sz="1200" b="1" i="0" u="none" kern="1200">
                <a:solidFill>
                  <a:schemeClr val="tx1"/>
                </a:solidFill>
                <a:effectLst/>
                <a:latin typeface="+mn-lt"/>
                <a:ea typeface="+mn-ea"/>
                <a:cs typeface="+mn-cs"/>
              </a:rPr>
              <a:t>Проверка на знаењето</a:t>
            </a:r>
            <a:endParaRPr lang="mk" sz="1200" kern="1200" dirty="0" smtClean="0">
              <a:solidFill>
                <a:schemeClr val="tx1"/>
              </a:solidFill>
              <a:effectLst/>
              <a:latin typeface="+mn-lt"/>
              <a:ea typeface="+mn-ea"/>
              <a:cs typeface="+mn-cs"/>
            </a:endParaRPr>
          </a:p>
          <a:p>
            <a:pPr algn="l" rtl="0"/>
            <a:r>
              <a:rPr lang="mk" sz="1200" b="0" i="0" u="none" kern="1200">
                <a:solidFill>
                  <a:schemeClr val="tx1"/>
                </a:solidFill>
                <a:effectLst/>
                <a:latin typeface="+mn-lt"/>
                <a:ea typeface="+mn-ea"/>
                <a:cs typeface="+mn-cs"/>
              </a:rPr>
              <a:t>Инструкторот треба да го провери знаењето со поставување релевантни прашања од сите аспекти на сесијата. </a:t>
            </a:r>
          </a:p>
          <a:p>
            <a:pPr algn="l" rtl="0" eaLnBrk="1" hangingPunct="1">
              <a:spcBef>
                <a:spcPct val="0"/>
              </a:spcBef>
            </a:pPr>
            <a:endParaRPr lang="mk" dirty="0" smtClean="0"/>
          </a:p>
          <a:p>
            <a:pPr algn="l" rtl="0" eaLnBrk="1" hangingPunct="1">
              <a:spcBef>
                <a:spcPct val="0"/>
              </a:spcBef>
            </a:pPr>
            <a:endParaRPr lang="mk" dirty="0" smtClean="0"/>
          </a:p>
        </p:txBody>
      </p:sp>
      <p:sp>
        <p:nvSpPr>
          <p:cNvPr id="148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26228875-48AB-4064-881C-57EB98FFB372}" type="slidenum">
              <a:rPr>
                <a:cs typeface="Arial" charset="0"/>
              </a:rPr>
              <a:pPr fontAlgn="base">
                <a:spcBef>
                  <a:spcPct val="0"/>
                </a:spcBef>
                <a:spcAft>
                  <a:spcPct val="0"/>
                </a:spcAft>
                <a:defRPr/>
              </a:pPr>
              <a:t>142</a:t>
            </a:fld>
            <a:endParaRPr lang="mk">
              <a:cs typeface="Arial" charset="0"/>
            </a:endParaRPr>
          </a:p>
        </p:txBody>
      </p:sp>
    </p:spTree>
    <p:extLst>
      <p:ext uri="{BB962C8B-B14F-4D97-AF65-F5344CB8AC3E}">
        <p14:creationId xmlns:p14="http://schemas.microsoft.com/office/powerpoint/2010/main" val="2289162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l" rtl="0"/>
            <a:r>
              <a:rPr lang="mk" b="0" i="0" u="none"/>
              <a:t>Овој слајд го прикажува целиот текст на членот 16,</a:t>
            </a:r>
            <a:r>
              <a:rPr lang="mk" b="0" i="0" u="none" baseline="0">
                <a:solidFill>
                  <a:srgbClr val="FF0000"/>
                </a:solidFill>
              </a:rPr>
              <a:t>став 4.</a:t>
            </a:r>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16</a:t>
            </a:fld>
            <a:endParaRPr lang="mk" dirty="0"/>
          </a:p>
        </p:txBody>
      </p:sp>
    </p:spTree>
    <p:extLst>
      <p:ext uri="{BB962C8B-B14F-4D97-AF65-F5344CB8AC3E}">
        <p14:creationId xmlns:p14="http://schemas.microsoft.com/office/powerpoint/2010/main" val="1605832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16,</a:t>
            </a:r>
            <a:r>
              <a:rPr lang="mk" b="0" i="0" u="none">
                <a:solidFill>
                  <a:srgbClr val="FF0000"/>
                </a:solidFill>
              </a:rPr>
              <a:t>став 1. Објаснување на овој елемент е дадено на следниот слајд.</a:t>
            </a:r>
            <a:endParaRPr lang="mk" dirty="0" smtClean="0"/>
          </a:p>
          <a:p>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17</a:t>
            </a:fld>
            <a:endParaRPr lang="mk" dirty="0"/>
          </a:p>
        </p:txBody>
      </p:sp>
    </p:spTree>
    <p:extLst>
      <p:ext uri="{BB962C8B-B14F-4D97-AF65-F5344CB8AC3E}">
        <p14:creationId xmlns:p14="http://schemas.microsoft.com/office/powerpoint/2010/main" val="25437776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dirty="0"/>
              <a:t>Овој слајд ги набројува можните медиуми со помош на кои може да се спроведе експедитивна конзервација на </a:t>
            </a:r>
            <a:r>
              <a:rPr lang="mk" b="0" i="0" u="none" dirty="0" smtClean="0"/>
              <a:t>зачуваните компјутерски </a:t>
            </a:r>
            <a:r>
              <a:rPr lang="mk" b="0" i="0" u="none" dirty="0"/>
              <a:t>податоци. Конвенцијата од Будимпешта е флексибилна и им овозможува на страните во нивното домашно законодавство да ги дефинираат средствата со помош на кои треба да се спроведе овластувањето за експедитивна конзервација на зачуваните компјутерски податоци.</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18</a:t>
            </a:fld>
            <a:endParaRPr lang="mk" dirty="0"/>
          </a:p>
        </p:txBody>
      </p:sp>
    </p:spTree>
    <p:extLst>
      <p:ext uri="{BB962C8B-B14F-4D97-AF65-F5344CB8AC3E}">
        <p14:creationId xmlns:p14="http://schemas.microsoft.com/office/powerpoint/2010/main" val="1250866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16,</a:t>
            </a:r>
            <a:r>
              <a:rPr lang="mk" b="0" i="0" u="none">
                <a:solidFill>
                  <a:srgbClr val="FF0000"/>
                </a:solidFill>
              </a:rPr>
              <a:t>став 1. Објаснување на овој елемент е дадено на следниот слајд.</a:t>
            </a:r>
            <a:endParaRPr lang="mk" dirty="0" smtClean="0"/>
          </a:p>
          <a:p>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19</a:t>
            </a:fld>
            <a:endParaRPr lang="mk" dirty="0"/>
          </a:p>
        </p:txBody>
      </p:sp>
    </p:spTree>
    <p:extLst>
      <p:ext uri="{BB962C8B-B14F-4D97-AF65-F5344CB8AC3E}">
        <p14:creationId xmlns:p14="http://schemas.microsoft.com/office/powerpoint/2010/main" val="7304152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b="0" i="0" u="none" dirty="0"/>
              <a:t>Експедитивната конзервација е едно од клучните процедурални овластувања во прашањата поврзани со електронски докази. Со оглед на променливоста на компјутерските податоци и леснотијата со кои тие можат да се ибришат, модифицираат или изменат, и со оглед на фактот дека многу провајдери на услуги и лица не ги задржуваат компјутерските податоци долго време, неопходно е да постојат процедурални овластувања за да се осигура експедитивна конзервација</a:t>
            </a:r>
            <a:r>
              <a:rPr lang="mk" b="0" i="0" u="none" dirty="0" smtClean="0"/>
              <a:t>.  Употребата </a:t>
            </a:r>
            <a:r>
              <a:rPr lang="mk" b="0" i="0" u="none" dirty="0"/>
              <a:t>на ова овластување штити од бришење, изменување, модифицирање, или на друг начин менување на состојбата или на квалитетот на компјутерските податоци.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20</a:t>
            </a:fld>
            <a:endParaRPr lang="mk" dirty="0"/>
          </a:p>
        </p:txBody>
      </p:sp>
    </p:spTree>
    <p:extLst>
      <p:ext uri="{BB962C8B-B14F-4D97-AF65-F5344CB8AC3E}">
        <p14:creationId xmlns:p14="http://schemas.microsoft.com/office/powerpoint/2010/main" val="3369914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lgn="l" rtl="0"/>
            <a:r>
              <a:rPr lang="mk" sz="1200" b="1" i="0" u="none" kern="1200">
                <a:solidFill>
                  <a:schemeClr val="tx1"/>
                </a:solidFill>
                <a:effectLst/>
                <a:latin typeface="+mn-lt"/>
                <a:ea typeface="+mn-ea"/>
                <a:cs typeface="+mn-cs"/>
              </a:rPr>
              <a:t>Агенда</a:t>
            </a:r>
          </a:p>
          <a:p>
            <a:pPr algn="l" rtl="0"/>
            <a:r>
              <a:rPr lang="mk" sz="1200" b="0" i="0" u="none" kern="1200">
                <a:solidFill>
                  <a:schemeClr val="tx1"/>
                </a:solidFill>
                <a:effectLst/>
                <a:latin typeface="+mn-lt"/>
                <a:ea typeface="+mn-ea"/>
                <a:cs typeface="+mn-cs"/>
              </a:rPr>
              <a:t>Оваа презентација има четири дела:</a:t>
            </a:r>
          </a:p>
          <a:p>
            <a:pPr lvl="0" algn="l" rtl="0"/>
            <a:r>
              <a:rPr lang="mk" sz="1200" b="0" i="0" u="none" kern="1200">
                <a:solidFill>
                  <a:schemeClr val="tx1"/>
                </a:solidFill>
                <a:effectLst/>
                <a:latin typeface="+mn-lt"/>
                <a:ea typeface="+mn-ea"/>
                <a:cs typeface="+mn-cs"/>
              </a:rPr>
              <a:t>Првиот дел се однесува на процедурални одредби на Конвенцијата од Будимпешта </a:t>
            </a:r>
            <a:endParaRPr lang="mk" sz="1200" kern="1200" dirty="0" smtClean="0">
              <a:solidFill>
                <a:schemeClr val="tx1"/>
              </a:solidFill>
              <a:effectLst/>
              <a:latin typeface="+mn-lt"/>
              <a:ea typeface="+mn-ea"/>
              <a:cs typeface="+mn-cs"/>
            </a:endParaRPr>
          </a:p>
          <a:p>
            <a:pPr lvl="0" algn="l" rtl="0"/>
            <a:r>
              <a:rPr lang="mk" sz="1200" b="0" i="0" u="none" kern="1200">
                <a:solidFill>
                  <a:schemeClr val="tx1"/>
                </a:solidFill>
                <a:effectLst/>
                <a:latin typeface="+mn-lt"/>
                <a:ea typeface="+mn-ea"/>
                <a:cs typeface="+mn-cs"/>
              </a:rPr>
              <a:t>Вториот дел се однесува на условите и заштитните механизми </a:t>
            </a:r>
          </a:p>
          <a:p>
            <a:pPr lvl="0" algn="l" rtl="0"/>
            <a:r>
              <a:rPr lang="mk" sz="1200" b="0" i="0" u="none" kern="1200">
                <a:solidFill>
                  <a:schemeClr val="tx1"/>
                </a:solidFill>
                <a:effectLst/>
                <a:latin typeface="+mn-lt"/>
                <a:ea typeface="+mn-ea"/>
                <a:cs typeface="+mn-cs"/>
              </a:rPr>
              <a:t>Во третиот дел ќе биде предложен преглед на лекцијата</a:t>
            </a:r>
            <a:endParaRPr lang="mk" sz="1200" kern="1200" dirty="0" smtClean="0">
              <a:solidFill>
                <a:schemeClr val="tx1"/>
              </a:solidFill>
              <a:effectLst/>
              <a:latin typeface="+mn-lt"/>
              <a:ea typeface="+mn-ea"/>
              <a:cs typeface="+mn-cs"/>
            </a:endParaRPr>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2F906B95-5B9F-4F40-B1E2-7C662F517EA3}" type="slidenum">
              <a:rPr>
                <a:cs typeface="Arial" charset="0"/>
              </a:rPr>
              <a:pPr fontAlgn="base">
                <a:spcBef>
                  <a:spcPct val="0"/>
                </a:spcBef>
                <a:spcAft>
                  <a:spcPct val="0"/>
                </a:spcAft>
                <a:defRPr/>
              </a:pPr>
              <a:t>2</a:t>
            </a:fld>
            <a:endParaRPr lang="mk" dirty="0">
              <a:cs typeface="Arial" charset="0"/>
            </a:endParaRPr>
          </a:p>
        </p:txBody>
      </p:sp>
    </p:spTree>
    <p:extLst>
      <p:ext uri="{BB962C8B-B14F-4D97-AF65-F5344CB8AC3E}">
        <p14:creationId xmlns:p14="http://schemas.microsoft.com/office/powerpoint/2010/main" val="16357407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16,</a:t>
            </a:r>
            <a:r>
              <a:rPr lang="mk" b="0" i="0" u="none">
                <a:solidFill>
                  <a:srgbClr val="FF0000"/>
                </a:solidFill>
              </a:rPr>
              <a:t>став 1. Објаснување на овој елемент е дадено на следниот слајд.</a:t>
            </a:r>
            <a:endParaRPr lang="mk" dirty="0" smtClean="0"/>
          </a:p>
          <a:p>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21</a:t>
            </a:fld>
            <a:endParaRPr lang="mk" dirty="0"/>
          </a:p>
        </p:txBody>
      </p:sp>
    </p:spTree>
    <p:extLst>
      <p:ext uri="{BB962C8B-B14F-4D97-AF65-F5344CB8AC3E}">
        <p14:creationId xmlns:p14="http://schemas.microsoft.com/office/powerpoint/2010/main" val="34896647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dirty="0"/>
              <a:t>Овластувањата да се нареди или едноставно да се добие експедитивна конзервација на податоците не е еквивалентно на концептот на задржување на податоците, па спрема тоа неопходно е надлежните органи кои наредуваат или на сличен начин постигнуваат експедитивно конзервирање на зачуваните компјутерски податоци да имаат можност тоа да го прават само во однос на специфични податоци, а не генерално да наметнуваат обврска за лица да задржат неспецифицирани податоци</a:t>
            </a:r>
            <a:r>
              <a:rPr lang="mk" b="0" i="0" u="none" dirty="0" smtClean="0"/>
              <a:t>.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22</a:t>
            </a:fld>
            <a:endParaRPr lang="mk" dirty="0"/>
          </a:p>
        </p:txBody>
      </p:sp>
    </p:spTree>
    <p:extLst>
      <p:ext uri="{BB962C8B-B14F-4D97-AF65-F5344CB8AC3E}">
        <p14:creationId xmlns:p14="http://schemas.microsoft.com/office/powerpoint/2010/main" val="27976651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16,</a:t>
            </a:r>
            <a:r>
              <a:rPr lang="mk" b="0" i="0" u="none">
                <a:solidFill>
                  <a:srgbClr val="FF0000"/>
                </a:solidFill>
              </a:rPr>
              <a:t>став 1. Објаснување на овој елемент е дадено на следниот слајд.</a:t>
            </a:r>
            <a:endParaRPr lang="mk" dirty="0" smtClean="0"/>
          </a:p>
          <a:p>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23</a:t>
            </a:fld>
            <a:endParaRPr lang="mk" dirty="0"/>
          </a:p>
        </p:txBody>
      </p:sp>
    </p:spTree>
    <p:extLst>
      <p:ext uri="{BB962C8B-B14F-4D97-AF65-F5344CB8AC3E}">
        <p14:creationId xmlns:p14="http://schemas.microsoft.com/office/powerpoint/2010/main" val="33149482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dirty="0"/>
              <a:t>Ова процедурално овластување не може да се користи за да задолжи некое лице да конзервира податоци кои не постојат; или кои се веќе зачувани со помош на компјутерски систем</a:t>
            </a:r>
            <a:r>
              <a:rPr lang="mk" b="0" i="0" u="none" dirty="0" smtClean="0"/>
              <a:t>. Ова </a:t>
            </a:r>
            <a:r>
              <a:rPr lang="mk" b="0" i="0" u="none" dirty="0"/>
              <a:t>повторно прави разлика од обврската податоците да се задржат, што може да се однесува на податоци кои не постојат.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24</a:t>
            </a:fld>
            <a:endParaRPr lang="mk" dirty="0"/>
          </a:p>
        </p:txBody>
      </p:sp>
    </p:spTree>
    <p:extLst>
      <p:ext uri="{BB962C8B-B14F-4D97-AF65-F5344CB8AC3E}">
        <p14:creationId xmlns:p14="http://schemas.microsoft.com/office/powerpoint/2010/main" val="40670529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16,</a:t>
            </a:r>
            <a:r>
              <a:rPr lang="mk" b="0" i="0" u="none">
                <a:solidFill>
                  <a:srgbClr val="FF0000"/>
                </a:solidFill>
              </a:rPr>
              <a:t>став 1. Објаснување на овој елемент е дадено на следниот слајд.</a:t>
            </a:r>
            <a:endParaRPr lang="mk" dirty="0" smtClean="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25</a:t>
            </a:fld>
            <a:endParaRPr lang="mk" dirty="0"/>
          </a:p>
        </p:txBody>
      </p:sp>
    </p:spTree>
    <p:extLst>
      <p:ext uri="{BB962C8B-B14F-4D97-AF65-F5344CB8AC3E}">
        <p14:creationId xmlns:p14="http://schemas.microsoft.com/office/powerpoint/2010/main" val="28544470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dirty="0"/>
              <a:t>Во некои јурисдикции, од службениците за спроведување закони се бара да ги убедат надлежните органи дека податоците кои се чуваат за кои се бара експедитивна конзервација се изложени на губење или измени. Тука спаѓа изложеноста на намерно губење/измена на компјутерските податоци, и на ненамерно губење/измена како резултат на небезбедно чување</a:t>
            </a:r>
            <a:r>
              <a:rPr lang="mk" b="0" i="0" u="none" dirty="0" smtClean="0"/>
              <a:t>.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26</a:t>
            </a:fld>
            <a:endParaRPr lang="mk" dirty="0"/>
          </a:p>
        </p:txBody>
      </p:sp>
    </p:spTree>
    <p:extLst>
      <p:ext uri="{BB962C8B-B14F-4D97-AF65-F5344CB8AC3E}">
        <p14:creationId xmlns:p14="http://schemas.microsoft.com/office/powerpoint/2010/main" val="36688757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16,</a:t>
            </a:r>
            <a:r>
              <a:rPr lang="mk" b="0" i="0" u="none">
                <a:solidFill>
                  <a:srgbClr val="FF0000"/>
                </a:solidFill>
              </a:rPr>
              <a:t>став 2. Објаснување на овој елемент е дадено на следниот слајд.</a:t>
            </a:r>
            <a:endParaRPr lang="mk" dirty="0" smtClean="0"/>
          </a:p>
          <a:p>
            <a:endParaRPr lang="mk" dirty="0" smtClean="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27</a:t>
            </a:fld>
            <a:endParaRPr lang="mk" dirty="0"/>
          </a:p>
        </p:txBody>
      </p:sp>
    </p:spTree>
    <p:extLst>
      <p:ext uri="{BB962C8B-B14F-4D97-AF65-F5344CB8AC3E}">
        <p14:creationId xmlns:p14="http://schemas.microsoft.com/office/powerpoint/2010/main" val="821348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dirty="0"/>
              <a:t>Надлежниот орган може само да му нареди на лицето да ги конзервира таквите зачувани податоци кога таквите компјутерски податоци се во посед или под контрола на тоа лице</a:t>
            </a:r>
            <a:r>
              <a:rPr lang="mk" b="0" i="0" u="none" dirty="0" smtClean="0"/>
              <a:t>. Овој </a:t>
            </a:r>
            <a:r>
              <a:rPr lang="mk" b="0" i="0" u="none" dirty="0"/>
              <a:t>слајд прави разлика меѓу поседување (односно физичмо поседување) и контрола (односно слободна контрола врз податоците, дури и кога тие не се во нивен физички посед).</a:t>
            </a:r>
            <a:endParaRPr lang="mk" dirty="0" smtClean="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28</a:t>
            </a:fld>
            <a:endParaRPr lang="mk" dirty="0"/>
          </a:p>
        </p:txBody>
      </p:sp>
    </p:spTree>
    <p:extLst>
      <p:ext uri="{BB962C8B-B14F-4D97-AF65-F5344CB8AC3E}">
        <p14:creationId xmlns:p14="http://schemas.microsoft.com/office/powerpoint/2010/main" val="38003510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16,</a:t>
            </a:r>
            <a:r>
              <a:rPr lang="mk" b="0" i="0" u="none">
                <a:solidFill>
                  <a:srgbClr val="FF0000"/>
                </a:solidFill>
              </a:rPr>
              <a:t>став 2. Објаснување на овој елемент е дадено на следниот слајд.</a:t>
            </a:r>
            <a:endParaRPr lang="mk" dirty="0" smtClean="0"/>
          </a:p>
          <a:p>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29</a:t>
            </a:fld>
            <a:endParaRPr lang="mk" dirty="0"/>
          </a:p>
        </p:txBody>
      </p:sp>
    </p:spTree>
    <p:extLst>
      <p:ext uri="{BB962C8B-B14F-4D97-AF65-F5344CB8AC3E}">
        <p14:creationId xmlns:p14="http://schemas.microsoft.com/office/powerpoint/2010/main" val="17021169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b="0" i="0" u="none" dirty="0"/>
              <a:t>Важно е да се знае дека конзервацијата на податоците е привремено овластување; и не им овозможува на службениците за спроведување закони да им наредат на лицата да ги конзервираат податоците бесконечно</a:t>
            </a:r>
            <a:r>
              <a:rPr lang="mk" b="0" i="0" u="none" dirty="0" smtClean="0"/>
              <a:t>. Тоа </a:t>
            </a:r>
            <a:r>
              <a:rPr lang="mk" b="0" i="0" u="none" dirty="0"/>
              <a:t>е само привремена мерка која има за цел да не го осуети спроведувањето на другите процедурални овластувања, </a:t>
            </a:r>
            <a:r>
              <a:rPr lang="mk" b="0" i="0" u="none" dirty="0" smtClean="0"/>
              <a:t>односно производството </a:t>
            </a:r>
            <a:r>
              <a:rPr lang="mk" b="0" i="0" u="none" dirty="0"/>
              <a:t>на компјутерските податоци </a:t>
            </a:r>
            <a:r>
              <a:rPr lang="mk" b="0" i="0" u="none" dirty="0" smtClean="0"/>
              <a:t>или претреси </a:t>
            </a:r>
            <a:r>
              <a:rPr lang="mk" b="0" i="0" u="none" dirty="0"/>
              <a:t>и запленувања на компјутерски податоци. Конвенцијата од Будимпешта бара Страните да обезбедат максимален период од 90 дена за кој може да се нареди конзервацијата, додека специфичен период за некој посебен случај мора да биде дефиниран во наредбата за конзервација.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30</a:t>
            </a:fld>
            <a:endParaRPr lang="mk" dirty="0"/>
          </a:p>
        </p:txBody>
      </p:sp>
    </p:spTree>
    <p:extLst>
      <p:ext uri="{BB962C8B-B14F-4D97-AF65-F5344CB8AC3E}">
        <p14:creationId xmlns:p14="http://schemas.microsoft.com/office/powerpoint/2010/main" val="357852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algn="l" rtl="0"/>
            <a:r>
              <a:rPr lang="mk" sz="1400" b="1" i="0" u="none" kern="1200">
                <a:solidFill>
                  <a:schemeClr val="tx1"/>
                </a:solidFill>
                <a:effectLst/>
                <a:latin typeface="Verdana" panose="020B0604030504040204" pitchFamily="34" charset="0"/>
                <a:ea typeface="Verdana" panose="020B0604030504040204" pitchFamily="34" charset="0"/>
                <a:cs typeface="Verdana" panose="020B0604030504040204" pitchFamily="34" charset="0"/>
              </a:rPr>
              <a:t>Сесија 1.2.4</a:t>
            </a:r>
            <a:endParaRPr lang="mk"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mk" sz="1400" b="0" i="0" u="none" kern="1200">
                <a:solidFill>
                  <a:schemeClr val="tx1"/>
                </a:solidFill>
                <a:effectLst/>
                <a:latin typeface="Verdana" panose="020B0604030504040204" pitchFamily="34" charset="0"/>
                <a:ea typeface="Verdana" panose="020B0604030504040204" pitchFamily="34" charset="0"/>
                <a:cs typeface="Verdana" panose="020B0604030504040204" pitchFamily="34" charset="0"/>
              </a:rPr>
              <a:t>Цел на оваа сесија е на судиите и на обвинителите да им се дадат сите потребни информации и заднина што ќе им овозможи ефективно да ги користат процесните одредби од локалното законодавство за прогон и да донесуваат пресуди во случаи на компјутерски криминал. На крајот на оваа сесија учесниците ќе бидат во можност да ги идентификуваат и објаснат:</a:t>
            </a:r>
          </a:p>
          <a:p>
            <a:pPr algn="l" rtl="0"/>
            <a:r>
              <a:rPr lang="mk" sz="1400" b="0" i="0" u="none" kern="1200">
                <a:solidFill>
                  <a:schemeClr val="tx1"/>
                </a:solidFill>
                <a:effectLst/>
                <a:latin typeface="Verdana" panose="020B0604030504040204" pitchFamily="34" charset="0"/>
                <a:ea typeface="Verdana" panose="020B0604030504040204" pitchFamily="34" charset="0"/>
                <a:cs typeface="Verdana" panose="020B0604030504040204" pitchFamily="34" charset="0"/>
              </a:rPr>
              <a:t>- процедуралните одредби на Конвенцијата од Будимпешта, </a:t>
            </a:r>
          </a:p>
          <a:p>
            <a:pPr marL="0" marR="0" indent="0" algn="l" defTabSz="457200" rtl="0" eaLnBrk="0" fontAlgn="base" latinLnBrk="0" hangingPunct="0">
              <a:lnSpc>
                <a:spcPct val="100000"/>
              </a:lnSpc>
              <a:spcBef>
                <a:spcPct val="30000"/>
              </a:spcBef>
              <a:spcAft>
                <a:spcPct val="0"/>
              </a:spcAft>
              <a:buClrTx/>
              <a:buSzTx/>
              <a:buFontTx/>
              <a:buNone/>
              <a:tabLst/>
              <a:defRPr/>
            </a:pPr>
            <a:r>
              <a:rPr lang="mk" sz="1400" b="0" i="0" u="none" kern="120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mk" sz="1400" b="0" i="0" u="none">
                <a:latin typeface="Verdana" panose="020B0604030504040204" pitchFamily="34" charset="0"/>
                <a:ea typeface="Verdana" panose="020B0604030504040204" pitchFamily="34" charset="0"/>
                <a:cs typeface="Verdana" panose="020B0604030504040204" pitchFamily="34" charset="0"/>
              </a:rPr>
              <a:t>важноста на условите и на заштитните механизми и да имаат идеја за начинот на кој тие може да се утврдат.</a:t>
            </a:r>
            <a:endParaRPr lang="mk"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mk"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gn="l" rtl="0"/>
            <a:r>
              <a:rPr lang="mk" sz="1400" b="0" i="0" u="none" kern="1200">
                <a:solidFill>
                  <a:schemeClr val="tx1"/>
                </a:solidFill>
                <a:effectLst/>
                <a:latin typeface="Verdana" panose="020B0604030504040204" pitchFamily="34" charset="0"/>
                <a:ea typeface="Verdana" panose="020B0604030504040204" pitchFamily="34" charset="0"/>
                <a:cs typeface="Verdana" panose="020B0604030504040204" pitchFamily="34" charset="0"/>
              </a:rPr>
              <a:t>Попточно, учесниците ќе бидат во можност да ги идентификуваат одредбите од Конвенцијата од Будимпешта што се однесуваат на:</a:t>
            </a:r>
          </a:p>
          <a:p>
            <a:pPr lvl="0" algn="l" rtl="0"/>
            <a:r>
              <a:rPr lang="mk" sz="1400" b="0" i="0" u="none" kern="1200">
                <a:solidFill>
                  <a:schemeClr val="tx1"/>
                </a:solidFill>
                <a:effectLst/>
                <a:latin typeface="Verdana" panose="020B0604030504040204" pitchFamily="34" charset="0"/>
                <a:ea typeface="Verdana" panose="020B0604030504040204" pitchFamily="34" charset="0"/>
                <a:cs typeface="Verdana" panose="020B0604030504040204" pitchFamily="34" charset="0"/>
              </a:rPr>
              <a:t>- Опсег на процедуралните правила </a:t>
            </a:r>
          </a:p>
          <a:p>
            <a:pPr lvl="0" algn="l" rtl="0"/>
            <a:r>
              <a:rPr lang="mk" sz="1400" b="0" i="0" u="none" kern="1200">
                <a:solidFill>
                  <a:schemeClr val="tx1"/>
                </a:solidFill>
                <a:effectLst/>
                <a:latin typeface="Verdana" panose="020B0604030504040204" pitchFamily="34" charset="0"/>
                <a:ea typeface="Verdana" panose="020B0604030504040204" pitchFamily="34" charset="0"/>
                <a:cs typeface="Verdana" panose="020B0604030504040204" pitchFamily="34" charset="0"/>
              </a:rPr>
              <a:t>--Експедитивно зачувување и обелоденување на компјутерски податоци</a:t>
            </a:r>
          </a:p>
          <a:p>
            <a:pPr lvl="0" algn="l" rtl="0"/>
            <a:r>
              <a:rPr lang="mk" sz="1400" b="0" i="0" u="none" kern="1200">
                <a:solidFill>
                  <a:schemeClr val="tx1"/>
                </a:solidFill>
                <a:effectLst/>
                <a:latin typeface="Verdana" panose="020B0604030504040204" pitchFamily="34" charset="0"/>
                <a:ea typeface="Verdana" panose="020B0604030504040204" pitchFamily="34" charset="0"/>
                <a:cs typeface="Verdana" panose="020B0604030504040204" pitchFamily="34" charset="0"/>
              </a:rPr>
              <a:t>--Налози за производство</a:t>
            </a:r>
          </a:p>
          <a:p>
            <a:pPr lvl="0" algn="l" rtl="0"/>
            <a:r>
              <a:rPr lang="mk" sz="1400" b="0" i="0" u="none" kern="1200">
                <a:solidFill>
                  <a:schemeClr val="tx1"/>
                </a:solidFill>
                <a:effectLst/>
                <a:latin typeface="Verdana" panose="020B0604030504040204" pitchFamily="34" charset="0"/>
                <a:ea typeface="Verdana" panose="020B0604030504040204" pitchFamily="34" charset="0"/>
                <a:cs typeface="Verdana" panose="020B0604030504040204" pitchFamily="34" charset="0"/>
              </a:rPr>
              <a:t>--Барање и запленување</a:t>
            </a:r>
          </a:p>
          <a:p>
            <a:pPr lvl="0" algn="l" rtl="0"/>
            <a:r>
              <a:rPr lang="mk" sz="1400" b="0" i="0" u="none" kern="1200">
                <a:solidFill>
                  <a:schemeClr val="tx1"/>
                </a:solidFill>
                <a:effectLst/>
                <a:latin typeface="Verdana" panose="020B0604030504040204" pitchFamily="34" charset="0"/>
                <a:ea typeface="Verdana" panose="020B0604030504040204" pitchFamily="34" charset="0"/>
                <a:cs typeface="Verdana" panose="020B0604030504040204" pitchFamily="34" charset="0"/>
              </a:rPr>
              <a:t>--Собирање податоци од сообраќајот во реално време</a:t>
            </a:r>
          </a:p>
          <a:p>
            <a:pPr lvl="0" algn="l" rtl="0"/>
            <a:r>
              <a:rPr lang="mk" sz="1400" b="0" i="0" u="none" kern="1200">
                <a:solidFill>
                  <a:schemeClr val="tx1"/>
                </a:solidFill>
                <a:effectLst/>
                <a:latin typeface="Verdana" panose="020B0604030504040204" pitchFamily="34" charset="0"/>
                <a:ea typeface="Verdana" panose="020B0604030504040204" pitchFamily="34" charset="0"/>
                <a:cs typeface="Verdana" panose="020B0604030504040204" pitchFamily="34" charset="0"/>
              </a:rPr>
              <a:t>--Пресретнување на содржински податоци</a:t>
            </a:r>
          </a:p>
          <a:p>
            <a:pPr lvl="0" algn="l" rtl="0"/>
            <a:r>
              <a:rPr lang="mk" sz="1400" b="0" i="0" u="none" kern="1200">
                <a:solidFill>
                  <a:schemeClr val="tx1"/>
                </a:solidFill>
                <a:effectLst/>
                <a:latin typeface="Verdana" panose="020B0604030504040204" pitchFamily="34" charset="0"/>
                <a:ea typeface="Verdana" panose="020B0604030504040204" pitchFamily="34" charset="0"/>
                <a:cs typeface="Verdana" panose="020B0604030504040204" pitchFamily="34" charset="0"/>
              </a:rPr>
              <a:t>--Услови и заштитни механизми</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3F5FE1D5-F471-4C03-BE67-DC8136D58668}" type="slidenum">
              <a:rPr>
                <a:cs typeface="Arial" charset="0"/>
              </a:rPr>
              <a:pPr fontAlgn="base">
                <a:spcBef>
                  <a:spcPct val="0"/>
                </a:spcBef>
                <a:spcAft>
                  <a:spcPct val="0"/>
                </a:spcAft>
                <a:defRPr/>
              </a:pPr>
              <a:t>3</a:t>
            </a:fld>
            <a:endParaRPr lang="mk" dirty="0">
              <a:cs typeface="Arial" charset="0"/>
            </a:endParaRPr>
          </a:p>
        </p:txBody>
      </p:sp>
    </p:spTree>
    <p:extLst>
      <p:ext uri="{BB962C8B-B14F-4D97-AF65-F5344CB8AC3E}">
        <p14:creationId xmlns:p14="http://schemas.microsoft.com/office/powerpoint/2010/main" val="6415383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16,</a:t>
            </a:r>
            <a:r>
              <a:rPr lang="mk" b="0" i="0" u="none">
                <a:solidFill>
                  <a:srgbClr val="FF0000"/>
                </a:solidFill>
              </a:rPr>
              <a:t>став 3. Објаснување на овој елемент е дадено на следниот слајд.</a:t>
            </a:r>
            <a:endParaRPr lang="mk" dirty="0" smtClean="0"/>
          </a:p>
          <a:p>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31</a:t>
            </a:fld>
            <a:endParaRPr lang="mk" dirty="0"/>
          </a:p>
        </p:txBody>
      </p:sp>
    </p:spTree>
    <p:extLst>
      <p:ext uri="{BB962C8B-B14F-4D97-AF65-F5344CB8AC3E}">
        <p14:creationId xmlns:p14="http://schemas.microsoft.com/office/powerpoint/2010/main" val="30127783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Од клучна важност е преземањето на мерките за конзервација да се чуваат во тајност од страна на субјектот на издадената наредба, или мерката може да биде осуетена.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32</a:t>
            </a:fld>
            <a:endParaRPr lang="mk" dirty="0"/>
          </a:p>
        </p:txBody>
      </p:sp>
    </p:spTree>
    <p:extLst>
      <p:ext uri="{BB962C8B-B14F-4D97-AF65-F5344CB8AC3E}">
        <p14:creationId xmlns:p14="http://schemas.microsoft.com/office/powerpoint/2010/main" val="3978560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dirty="0"/>
              <a:t>Овој слајд го прикажува целиот текст на членот 17,</a:t>
            </a:r>
            <a:r>
              <a:rPr lang="mk" b="0" i="0" u="none" baseline="0" dirty="0">
                <a:solidFill>
                  <a:srgbClr val="FF0000"/>
                </a:solidFill>
              </a:rPr>
              <a:t>став 1.</a:t>
            </a:r>
            <a:endParaRPr lang="mk"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mk" sz="1200" b="0" i="0" u="none" kern="1200" dirty="0">
                <a:solidFill>
                  <a:schemeClr val="tx1"/>
                </a:solidFill>
                <a:effectLst/>
                <a:latin typeface="+mn-lt"/>
                <a:ea typeface="+mn-ea"/>
                <a:cs typeface="+mn-cs"/>
              </a:rPr>
              <a:t>Членот 17 се однесува поконкретно на податоците за сообраќајот. Тој ја организира можноста полицијата да им нареди на сите провајдери долж патеката на комуникација да ги конзервираат саканите податоци, бидејќи комуникацијата на интернет може да вклучи повеќе од еден провајдер на услуги. </a:t>
            </a:r>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mk" sz="1200" b="0" i="0" u="none" kern="1200" dirty="0">
                <a:solidFill>
                  <a:schemeClr val="tx1"/>
                </a:solidFill>
                <a:effectLst/>
                <a:latin typeface="+mn-lt"/>
                <a:ea typeface="+mn-ea"/>
                <a:cs typeface="+mn-cs"/>
              </a:rPr>
              <a:t>Попрецизно, членот 17 </a:t>
            </a:r>
            <a:r>
              <a:rPr lang="mk" sz="1200" b="0" i="0" u="none" dirty="0"/>
              <a:t>овозможува обелоденување на овластената Страна која </a:t>
            </a:r>
            <a:r>
              <a:rPr lang="mk" sz="1200" b="0" i="0" u="none" dirty="0" smtClean="0"/>
              <a:t>бара </a:t>
            </a:r>
            <a:r>
              <a:rPr lang="mk" sz="1200" b="0" i="0" u="none" kern="1200" dirty="0" smtClean="0">
                <a:solidFill>
                  <a:schemeClr val="tx1"/>
                </a:solidFill>
                <a:effectLst/>
                <a:latin typeface="+mn-lt"/>
                <a:ea typeface="+mn-ea"/>
                <a:cs typeface="+mn-cs"/>
              </a:rPr>
              <a:t>доволна </a:t>
            </a:r>
            <a:r>
              <a:rPr lang="mk" sz="1200" b="0" i="0" u="none" kern="1200" dirty="0">
                <a:solidFill>
                  <a:schemeClr val="tx1"/>
                </a:solidFill>
                <a:effectLst/>
                <a:latin typeface="+mn-lt"/>
                <a:ea typeface="+mn-ea"/>
                <a:cs typeface="+mn-cs"/>
              </a:rPr>
              <a:t>количина податоци за сообраќајот за да ја одреди патеката на комуникација (став б) и да осигури дека податоците се достапни</a:t>
            </a:r>
            <a:r>
              <a:rPr lang="mk" sz="1200" b="0" i="0" u="none" dirty="0"/>
              <a:t>без оглед дали во преносот на таа комуникација учествувале еден или повеќе провајдери на услугите (став а).</a:t>
            </a:r>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a:p>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33</a:t>
            </a:fld>
            <a:endParaRPr lang="mk" dirty="0"/>
          </a:p>
        </p:txBody>
      </p:sp>
    </p:spTree>
    <p:extLst>
      <p:ext uri="{BB962C8B-B14F-4D97-AF65-F5344CB8AC3E}">
        <p14:creationId xmlns:p14="http://schemas.microsoft.com/office/powerpoint/2010/main" val="33879670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го прикажува целиот текст на членот 17,</a:t>
            </a:r>
            <a:r>
              <a:rPr lang="mk" b="0" i="0" u="none" baseline="0">
                <a:solidFill>
                  <a:srgbClr val="FF0000"/>
                </a:solidFill>
              </a:rPr>
              <a:t>став 2.</a:t>
            </a: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34</a:t>
            </a:fld>
            <a:endParaRPr lang="mk" dirty="0"/>
          </a:p>
        </p:txBody>
      </p:sp>
    </p:spTree>
    <p:extLst>
      <p:ext uri="{BB962C8B-B14F-4D97-AF65-F5344CB8AC3E}">
        <p14:creationId xmlns:p14="http://schemas.microsoft.com/office/powerpoint/2010/main" val="24773092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17,</a:t>
            </a:r>
            <a:r>
              <a:rPr lang="mk" b="0" i="0" u="none">
                <a:solidFill>
                  <a:srgbClr val="FF0000"/>
                </a:solidFill>
              </a:rPr>
              <a:t>став 1. Објаснувањето на овој елемент е дадено на следниот слајд.</a:t>
            </a:r>
            <a:endParaRPr lang="mk" dirty="0" smtClean="0"/>
          </a:p>
          <a:p>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35</a:t>
            </a:fld>
            <a:endParaRPr lang="mk" dirty="0"/>
          </a:p>
        </p:txBody>
      </p:sp>
    </p:spTree>
    <p:extLst>
      <p:ext uri="{BB962C8B-B14F-4D97-AF65-F5344CB8AC3E}">
        <p14:creationId xmlns:p14="http://schemas.microsoft.com/office/powerpoint/2010/main" val="33777341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Постојат обично повеќе од еден провајдер на услугите вклучени во синџирот на пренос на комуникации</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36</a:t>
            </a:fld>
            <a:endParaRPr lang="mk" dirty="0"/>
          </a:p>
        </p:txBody>
      </p:sp>
    </p:spTree>
    <p:extLst>
      <p:ext uri="{BB962C8B-B14F-4D97-AF65-F5344CB8AC3E}">
        <p14:creationId xmlns:p14="http://schemas.microsoft.com/office/powerpoint/2010/main" val="24607162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baseline="0" dirty="0"/>
              <a:t>Со оглед дека постојат повеќ од еден провајдер на услуги инволвиран во синџирот на пренос на секоја комуникација, на агенциите за спроведување закони е тешко да ги идентификуваат сите провајдери на услуги вкчлучени во синџирот на преносит за да можат да ги спроведат другите овластувања (вклучувајќи го и издавањето на наредбата, претрес и заплена) на секој провајдер на услуги</a:t>
            </a:r>
            <a:r>
              <a:rPr lang="mk" b="0" i="0" u="none" baseline="0" dirty="0" smtClean="0"/>
              <a:t>.  </a:t>
            </a:r>
            <a:r>
              <a:rPr lang="mk" b="0" i="0" u="none" baseline="0" dirty="0"/>
              <a:t>Затоа членот 18 од Конвенцијата од Будимпешта обезбедува законско овластување на надлежните органи да бараат делумно обелоденување на податоците за сообраќајот за да се овозможи идентификација на провајдерите на услугите вклучени во синџирот</a:t>
            </a:r>
            <a:r>
              <a:rPr lang="mk" b="0" i="0" u="none" baseline="0" dirty="0" smtClean="0"/>
              <a:t>. </a:t>
            </a:r>
            <a:endParaRPr lang="mk" b="0" i="0" u="none" baseline="0" dirty="0"/>
          </a:p>
          <a:p>
            <a:endParaRPr lang="mk" baseline="0" dirty="0" smtClean="0"/>
          </a:p>
          <a:p>
            <a:pPr algn="l" rtl="0"/>
            <a:r>
              <a:rPr lang="mk" b="0" i="0" u="none" baseline="0" dirty="0"/>
              <a:t>Овој слајд исто така дава разни начини на кои наредбите можат да се врачат на повеќе провајдери на услуги (односно, посебни наредби кога секој нареден провајдер на услуги вклучен во синџирот за пренос е идентификуван; една наредба која се врачува по редослед на секој нареден провајдер на услуги кога ќе се идентификува; или една наредба која се врачува на еден провајдер на услуги кој е обврзан со наредбата да го извести следниот провајдер на услуги вклучен во синџирот на пренос</a:t>
            </a:r>
            <a:r>
              <a:rPr lang="mk" b="0" i="0" u="none" baseline="0" dirty="0" smtClean="0"/>
              <a:t>).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37</a:t>
            </a:fld>
            <a:endParaRPr lang="mk" dirty="0"/>
          </a:p>
        </p:txBody>
      </p:sp>
    </p:spTree>
    <p:extLst>
      <p:ext uri="{BB962C8B-B14F-4D97-AF65-F5344CB8AC3E}">
        <p14:creationId xmlns:p14="http://schemas.microsoft.com/office/powerpoint/2010/main" val="35086682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17,</a:t>
            </a:r>
            <a:r>
              <a:rPr lang="mk" b="0" i="0" u="none">
                <a:solidFill>
                  <a:srgbClr val="FF0000"/>
                </a:solidFill>
              </a:rPr>
              <a:t>став 1. Објаснувањето на овој елемент е дадено на следниот слајд.</a:t>
            </a:r>
            <a:endParaRPr lang="mk" dirty="0" smtClean="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38</a:t>
            </a:fld>
            <a:endParaRPr lang="mk" dirty="0"/>
          </a:p>
        </p:txBody>
      </p:sp>
    </p:spTree>
    <p:extLst>
      <p:ext uri="{BB962C8B-B14F-4D97-AF65-F5344CB8AC3E}">
        <p14:creationId xmlns:p14="http://schemas.microsoft.com/office/powerpoint/2010/main" val="1146408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dirty="0"/>
              <a:t>Важно е субјектот на наредбата за делумно обелоденување на податоците за сообраќајот да е задолжен за обелоденување на доволно податоци за сообраќајот за да се овозможи идентификацијата на другите провајдери на услуги вклучени во преносот на комуникацијата</a:t>
            </a:r>
            <a:r>
              <a:rPr lang="mk" b="0" i="0" u="none" dirty="0" smtClean="0"/>
              <a:t>. Во </a:t>
            </a:r>
            <a:r>
              <a:rPr lang="mk" b="0" i="0" u="none" dirty="0"/>
              <a:t>отсуство на ова овластување, би било навистина предизвикувачки да се идентификуваат различни провајдери на услуги и така да се соодветно да се спроведе овластувањето</a:t>
            </a:r>
            <a:r>
              <a:rPr lang="mk" b="0" i="0" u="none" dirty="0" smtClean="0"/>
              <a:t>.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39</a:t>
            </a:fld>
            <a:endParaRPr lang="mk" dirty="0"/>
          </a:p>
        </p:txBody>
      </p:sp>
    </p:spTree>
    <p:extLst>
      <p:ext uri="{BB962C8B-B14F-4D97-AF65-F5344CB8AC3E}">
        <p14:creationId xmlns:p14="http://schemas.microsoft.com/office/powerpoint/2010/main" val="18999985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20000"/>
          </a:bodyPr>
          <a:lstStyle/>
          <a:p>
            <a:pPr algn="l" rtl="0" eaLnBrk="1" fontAlgn="auto" hangingPunct="1">
              <a:spcBef>
                <a:spcPts val="0"/>
              </a:spcBef>
              <a:spcAft>
                <a:spcPts val="0"/>
              </a:spcAft>
              <a:defRPr/>
            </a:pPr>
            <a:r>
              <a:rPr lang="mk" b="0" i="0" u="none" dirty="0"/>
              <a:t>Одредбата на членот 18 е исто така многу интересна. Според неа, секоја страна мора да усвои законски мерки со кои ќе ги овласти своите органи за спроведување закон (LEA) со можност за „издавање наредби“. Според тоа, судската наредба може да биде издадена и од агенциите за проведување закони за граѓани и за провајдери на интернет услуги, со што им се наредува да на надлежните органи им обезбедат податоци кои се чуваат во компјутерскиот систем под нивна одговорност или да дадат податоци за претплатниците. </a:t>
            </a:r>
          </a:p>
          <a:p>
            <a:pPr algn="l" rtl="0" eaLnBrk="1" fontAlgn="auto" hangingPunct="1">
              <a:spcBef>
                <a:spcPts val="0"/>
              </a:spcBef>
              <a:spcAft>
                <a:spcPts val="0"/>
              </a:spcAft>
              <a:defRPr/>
            </a:pPr>
            <a:r>
              <a:rPr lang="mk" b="0" i="0" u="none" dirty="0"/>
              <a:t> </a:t>
            </a:r>
          </a:p>
          <a:p>
            <a:pPr marL="0" marR="0" indent="0" algn="l" defTabSz="457200" rtl="0" eaLnBrk="1" fontAlgn="auto" latinLnBrk="0" hangingPunct="1">
              <a:lnSpc>
                <a:spcPct val="100000"/>
              </a:lnSpc>
              <a:spcBef>
                <a:spcPts val="0"/>
              </a:spcBef>
              <a:spcAft>
                <a:spcPts val="0"/>
              </a:spcAft>
              <a:buClrTx/>
              <a:buSzTx/>
              <a:buFontTx/>
              <a:buNone/>
              <a:tabLst/>
              <a:defRPr/>
            </a:pPr>
            <a:r>
              <a:rPr lang="mk" b="0" i="0" u="none" dirty="0"/>
              <a:t>Според Конвенцијата, издадената наредба мора да ја дефинира природата и обемот на бараните податоци; многу е јасно дека податоците кои ги бара истрагата мораат да бидат претходно утврдени, и дека </a:t>
            </a:r>
            <a:r>
              <a:rPr lang="mk" b="0" i="1" u="none" dirty="0"/>
              <a:t>рибарските експедиции (не постоење на добро дефиниран предмет при претрес туку надеж дека ќе се најде нешто корисно) </a:t>
            </a:r>
            <a:r>
              <a:rPr lang="mk" b="0" i="0" u="none" dirty="0"/>
              <a:t>се затоа забранети. Целта на оваа законска граница е да се наметне важна заштитна мерка за заштита на човековите права и слободи во спроведувањето на овие истражни овластувања од страна на агентите за спроведување закони; таа обезбедува претресот и запленувањето на информациите да бидат ограничени на информации директно поврзани со случајот кој се истражува</a:t>
            </a:r>
            <a:r>
              <a:rPr lang="mk" b="0" i="0" u="none" dirty="0" smtClean="0"/>
              <a:t>. Ова </a:t>
            </a:r>
            <a:r>
              <a:rPr lang="mk" b="0" i="0" u="none" dirty="0"/>
              <a:t>ограничување е дури и поважно од сличните ограничувања кои го ставаат претресот и запленувањето во реалниот свет во рамка, каде овие операции повеќето време имаат ограничен практичен обем.Во дигиталниот свет, ако правилото било да се комплетира дозволата за пристап до сите информации кои доаѓаат со хардверот, би било дозволено да им се пристапи на сите видови информации кои се чуваат во тој компјутер, често неповрзано со кривичното дело кое се истражува и (на пример, во случај на комуникација по електронска пошта) кои вклучуваат трети страни. </a:t>
            </a:r>
          </a:p>
          <a:p>
            <a:pPr algn="l" rtl="0" eaLnBrk="1" fontAlgn="auto" hangingPunct="1">
              <a:spcBef>
                <a:spcPts val="0"/>
              </a:spcBef>
              <a:spcAft>
                <a:spcPts val="0"/>
              </a:spcAft>
              <a:defRPr/>
            </a:pPr>
            <a:endParaRPr lang="mk" dirty="0" smtClean="0"/>
          </a:p>
          <a:p>
            <a:pPr algn="l" rtl="0" eaLnBrk="1" fontAlgn="auto" hangingPunct="1">
              <a:spcBef>
                <a:spcPts val="0"/>
              </a:spcBef>
              <a:spcAft>
                <a:spcPts val="0"/>
              </a:spcAft>
              <a:defRPr/>
            </a:pPr>
            <a:r>
              <a:rPr lang="mk" b="0" i="0" u="none" dirty="0"/>
              <a:t>Како што веќе спомнавме, членот 16 може да креира обврска на провајдерот на услугите, да ги конзервира компјутерските податоци</a:t>
            </a:r>
            <a:r>
              <a:rPr lang="mk" b="0" i="0" u="none" dirty="0" smtClean="0"/>
              <a:t>. Обелоденувањето </a:t>
            </a:r>
            <a:r>
              <a:rPr lang="mk" b="0" i="0" u="none" dirty="0"/>
              <a:t>на податоците за сообраќајот на агенциите за спроведување закони е уредено со членот 17, дозволено е само обеелоденувањето на поатоците од сообраќајот</a:t>
            </a:r>
            <a:r>
              <a:rPr lang="mk" b="0" i="0" u="none" dirty="0" smtClean="0"/>
              <a:t>. Можноста </a:t>
            </a:r>
            <a:r>
              <a:rPr lang="mk" b="0" i="0" u="none" dirty="0"/>
              <a:t>на агенцијата за спроведување закон да ѝ се обелоденат сите други видови информации кои се чуваат во дигиталниот медиум е уредена со членот 18, во согласност или не со наредба за конзервација издадена врз основа на членот 16</a:t>
            </a:r>
            <a:r>
              <a:rPr lang="mk" b="0" i="0" u="none" dirty="0" smtClean="0"/>
              <a:t>.  </a:t>
            </a:r>
            <a:endParaRPr lang="mk" dirty="0" smtClean="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DF9B9A6E-D87B-4D15-9080-CF743934CFCD}" type="slidenum">
              <a:rPr>
                <a:cs typeface="Arial" charset="0"/>
              </a:rPr>
              <a:pPr fontAlgn="base">
                <a:spcBef>
                  <a:spcPct val="0"/>
                </a:spcBef>
                <a:spcAft>
                  <a:spcPct val="0"/>
                </a:spcAft>
                <a:defRPr/>
              </a:pPr>
              <a:t>40</a:t>
            </a:fld>
            <a:endParaRPr lang="mk"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mk" sz="1200" b="0" i="0" u="none" kern="1200">
                <a:solidFill>
                  <a:schemeClr val="tx1"/>
                </a:solidFill>
                <a:effectLst/>
                <a:latin typeface="+mn-lt"/>
                <a:ea typeface="+mn-ea"/>
                <a:cs typeface="+mn-cs"/>
              </a:rPr>
              <a:t>Инструкторот треба да им овозможи на учесниците да поставуваат прашања што можеби ги имаат во врска со претходните слајдови.</a:t>
            </a:r>
          </a:p>
          <a:p>
            <a:pPr algn="l" rtl="0" eaLnBrk="1" hangingPunct="1">
              <a:spcBef>
                <a:spcPct val="0"/>
              </a:spcBef>
            </a:pPr>
            <a:endParaRPr lang="mk" dirty="0" smtClean="0"/>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F4BF2BA1-D7B6-438D-9DE4-F59F16A815D9}" type="slidenum">
              <a:rPr>
                <a:cs typeface="Arial" charset="0"/>
              </a:rPr>
              <a:pPr fontAlgn="base">
                <a:spcBef>
                  <a:spcPct val="0"/>
                </a:spcBef>
                <a:spcAft>
                  <a:spcPct val="0"/>
                </a:spcAft>
                <a:defRPr/>
              </a:pPr>
              <a:t>4</a:t>
            </a:fld>
            <a:endParaRPr lang="mk" dirty="0">
              <a:cs typeface="Arial" charset="0"/>
            </a:endParaRPr>
          </a:p>
        </p:txBody>
      </p:sp>
    </p:spTree>
    <p:extLst>
      <p:ext uri="{BB962C8B-B14F-4D97-AF65-F5344CB8AC3E}">
        <p14:creationId xmlns:p14="http://schemas.microsoft.com/office/powerpoint/2010/main" val="3391288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7500" lnSpcReduction="20000"/>
          </a:bodyPr>
          <a:lstStyle/>
          <a:p>
            <a:pPr algn="l" rtl="0"/>
            <a:r>
              <a:rPr lang="mk" b="0" i="0" u="none" dirty="0"/>
              <a:t>Прбата точка од член 18 овозможува да се овластат агенциите за спроведување закони да добикјат одредени компјутерски податоци </a:t>
            </a:r>
            <a:r>
              <a:rPr lang="mk" b="0" i="0" u="none" dirty="0" smtClean="0"/>
              <a:t>и информации </a:t>
            </a:r>
            <a:r>
              <a:rPr lang="mk" b="0" i="0" u="none" dirty="0"/>
              <a:t>за претплатникот.</a:t>
            </a:r>
          </a:p>
          <a:p>
            <a:endParaRPr lang="mk" baseline="0" dirty="0" smtClean="0"/>
          </a:p>
          <a:p>
            <a:pPr algn="l" rtl="0"/>
            <a:r>
              <a:rPr lang="mk" sz="1200" b="1" i="0" u="none" kern="1200" dirty="0">
                <a:solidFill>
                  <a:schemeClr val="tx1"/>
                </a:solidFill>
                <a:effectLst/>
                <a:latin typeface="+mn-lt"/>
                <a:ea typeface="+mn-ea"/>
                <a:cs typeface="+mn-cs"/>
              </a:rPr>
              <a:t>Во март 2017 година T-CY усвои Забелешки за насоките бр. 10 </a:t>
            </a:r>
            <a:r>
              <a:rPr lang="mk" sz="1200" b="1" i="0" u="none" strike="noStrike" kern="1200" baseline="0" dirty="0">
                <a:solidFill>
                  <a:schemeClr val="tx1"/>
                </a:solidFill>
                <a:latin typeface="+mn-lt"/>
                <a:ea typeface="+mn-ea"/>
                <a:cs typeface="+mn-cs"/>
              </a:rPr>
              <a:t>Налог за доставување за информации за претплатници (член 18 од Конвенцијата од Будимпешта): </a:t>
            </a:r>
          </a:p>
          <a:p>
            <a:endParaRPr lang="mk" sz="1200" b="1" i="0" u="none" strike="noStrike" kern="1200" baseline="0" dirty="0" smtClean="0">
              <a:solidFill>
                <a:schemeClr val="tx1"/>
              </a:solidFill>
              <a:latin typeface="+mn-lt"/>
              <a:ea typeface="+mn-ea"/>
              <a:cs typeface="+mn-cs"/>
            </a:endParaRPr>
          </a:p>
          <a:p>
            <a:pPr algn="l" rtl="0"/>
            <a:r>
              <a:rPr lang="mk" sz="1200" b="1" i="0" u="none" strike="noStrike" kern="1200" baseline="0" dirty="0">
                <a:solidFill>
                  <a:schemeClr val="tx1"/>
                </a:solidFill>
                <a:latin typeface="+mn-lt"/>
                <a:ea typeface="+mn-ea"/>
                <a:cs typeface="+mn-cs"/>
              </a:rPr>
              <a:t>https://rm.coe.int/CoERMPublicCommonSearchServices/DisplayDCTMContent?documentId=09000016806f943e</a:t>
            </a:r>
            <a:endParaRPr lang="mk" b="1" baseline="0" dirty="0" smtClean="0"/>
          </a:p>
          <a:p>
            <a:endParaRPr lang="mk" baseline="0" dirty="0" smtClean="0"/>
          </a:p>
          <a:p>
            <a:pPr algn="l" rtl="0"/>
            <a:r>
              <a:rPr lang="mk" sz="1200" b="1" i="0" u="none" strike="noStrike" kern="1200" baseline="0" dirty="0">
                <a:solidFill>
                  <a:schemeClr val="tx1"/>
                </a:solidFill>
                <a:latin typeface="+mn-lt"/>
                <a:ea typeface="+mn-ea"/>
                <a:cs typeface="+mn-cs"/>
              </a:rPr>
              <a:t>Опсег на членот 18.1.а</a:t>
            </a:r>
            <a:r>
              <a:rPr lang="mk" sz="1200" b="0" i="0" u="none" strike="noStrike" kern="1200" baseline="0" dirty="0">
                <a:solidFill>
                  <a:schemeClr val="tx1"/>
                </a:solidFill>
                <a:latin typeface="+mn-lt"/>
                <a:ea typeface="+mn-ea"/>
                <a:cs typeface="+mn-cs"/>
              </a:rPr>
              <a:t> </a:t>
            </a:r>
            <a:endParaRPr lang="mk" sz="1200" b="0" i="0" u="none" strike="noStrike" kern="1200" baseline="0" dirty="0" smtClean="0">
              <a:solidFill>
                <a:schemeClr val="tx1"/>
              </a:solidFill>
              <a:latin typeface="+mn-lt"/>
              <a:ea typeface="+mn-ea"/>
              <a:cs typeface="+mn-cs"/>
            </a:endParaRPr>
          </a:p>
          <a:p>
            <a:pPr algn="l" rtl="0"/>
            <a:r>
              <a:rPr lang="mk" sz="1200" b="0" i="0" u="none" strike="noStrike" kern="1200" baseline="0" dirty="0">
                <a:solidFill>
                  <a:schemeClr val="tx1"/>
                </a:solidFill>
                <a:latin typeface="+mn-lt"/>
                <a:ea typeface="+mn-ea"/>
                <a:cs typeface="+mn-cs"/>
              </a:rPr>
              <a:t>Опсегот е широк: „лице“ (што може да го вклучи и провајдерпот на услугите) кое е присутно на територија на Страната. </a:t>
            </a:r>
          </a:p>
          <a:p>
            <a:pPr algn="l" rtl="0"/>
            <a:r>
              <a:rPr lang="mk" sz="1200" b="0" i="0" u="none" strike="noStrike" kern="1200" baseline="0" dirty="0">
                <a:solidFill>
                  <a:schemeClr val="tx1"/>
                </a:solidFill>
                <a:latin typeface="+mn-lt"/>
                <a:ea typeface="+mn-ea"/>
                <a:cs typeface="+mn-cs"/>
              </a:rPr>
              <a:t>Во однос на компјутерските податоци, опсегот е широк но не е неселективен: секој „одреден“ компјутерски податок (оттука членот 18.1.a не е ограничен на „информации за претплатникот“ и ги опфаќа сите типови на компјутерски податоци). </a:t>
            </a:r>
          </a:p>
          <a:p>
            <a:pPr algn="l" rtl="0"/>
            <a:r>
              <a:rPr lang="mk" sz="1200" b="0" i="0" u="none" strike="noStrike" kern="1200" baseline="0" dirty="0">
                <a:solidFill>
                  <a:schemeClr val="tx1"/>
                </a:solidFill>
                <a:latin typeface="+mn-lt"/>
                <a:ea typeface="+mn-ea"/>
                <a:cs typeface="+mn-cs"/>
              </a:rPr>
              <a:t>Одредени лкомпјутерски податоци се во посед на тоа лице, или ако лицето ги поседува физички, тоа лице слободно ги контролира компјутерските податоци кои треба да се достават според членот 18.1.а на територијата на Страната. </a:t>
            </a:r>
          </a:p>
          <a:p>
            <a:pPr algn="l" rtl="0"/>
            <a:r>
              <a:rPr lang="mk" sz="1200" b="0" i="0" u="none" strike="noStrike" kern="1200" baseline="0" dirty="0">
                <a:solidFill>
                  <a:schemeClr val="tx1"/>
                </a:solidFill>
                <a:latin typeface="+mn-lt"/>
                <a:ea typeface="+mn-ea"/>
                <a:cs typeface="+mn-cs"/>
              </a:rPr>
              <a:t>Одредени компјутерски податоци се чуваат во компјутерски системи или во медиум за чување компјутерски податоци. </a:t>
            </a:r>
          </a:p>
          <a:p>
            <a:pPr algn="l" rtl="0"/>
            <a:r>
              <a:rPr lang="mk" sz="1200" b="0" i="0" u="none" strike="noStrike" kern="1200" baseline="0" dirty="0">
                <a:solidFill>
                  <a:schemeClr val="tx1"/>
                </a:solidFill>
                <a:latin typeface="+mn-lt"/>
                <a:ea typeface="+mn-ea"/>
                <a:cs typeface="+mn-cs"/>
              </a:rPr>
              <a:t>Наредбата ја издаваат и спроведуваат надлежните органи на Страната во која се барала и добила наредбата</a:t>
            </a:r>
            <a:r>
              <a:rPr lang="mk" sz="1200" b="0" i="0" u="none" strike="noStrike" kern="1200" baseline="0" dirty="0" smtClean="0">
                <a:solidFill>
                  <a:schemeClr val="tx1"/>
                </a:solidFill>
                <a:latin typeface="+mn-lt"/>
                <a:ea typeface="+mn-ea"/>
                <a:cs typeface="+mn-cs"/>
              </a:rPr>
              <a:t>. </a:t>
            </a:r>
            <a:endParaRPr lang="mk" sz="1200" b="0" i="0" u="none" strike="noStrike" kern="1200" baseline="0" dirty="0">
              <a:solidFill>
                <a:schemeClr val="tx1"/>
              </a:solidFill>
              <a:latin typeface="+mn-lt"/>
              <a:ea typeface="+mn-ea"/>
              <a:cs typeface="+mn-cs"/>
            </a:endParaRPr>
          </a:p>
          <a:p>
            <a:endParaRPr lang="mk" sz="1200" b="0" i="0" u="none" strike="noStrike" kern="1200" baseline="0" dirty="0" smtClean="0">
              <a:solidFill>
                <a:schemeClr val="tx1"/>
              </a:solidFill>
              <a:latin typeface="+mn-lt"/>
              <a:ea typeface="+mn-ea"/>
              <a:cs typeface="+mn-cs"/>
            </a:endParaRPr>
          </a:p>
          <a:p>
            <a:pPr algn="l" rtl="0"/>
            <a:r>
              <a:rPr lang="mk" sz="1200" b="1" i="0" u="none" strike="noStrike" kern="1200" baseline="0" dirty="0">
                <a:solidFill>
                  <a:schemeClr val="tx1"/>
                </a:solidFill>
                <a:latin typeface="+mn-lt"/>
                <a:ea typeface="+mn-ea"/>
                <a:cs typeface="+mn-cs"/>
              </a:rPr>
              <a:t>Опсег на членот 18.1.б</a:t>
            </a:r>
            <a:r>
              <a:rPr lang="mk" sz="1200" b="0" i="0" u="none" strike="noStrike" kern="1200" baseline="0" dirty="0">
                <a:solidFill>
                  <a:schemeClr val="tx1"/>
                </a:solidFill>
                <a:latin typeface="+mn-lt"/>
                <a:ea typeface="+mn-ea"/>
                <a:cs typeface="+mn-cs"/>
              </a:rPr>
              <a:t> </a:t>
            </a:r>
            <a:endParaRPr lang="mk" sz="1200" b="0" i="0" u="none" strike="noStrike" kern="1200" baseline="0" dirty="0" smtClean="0">
              <a:solidFill>
                <a:schemeClr val="tx1"/>
              </a:solidFill>
              <a:latin typeface="+mn-lt"/>
              <a:ea typeface="+mn-ea"/>
              <a:cs typeface="+mn-cs"/>
            </a:endParaRPr>
          </a:p>
          <a:p>
            <a:pPr algn="l" rtl="0"/>
            <a:r>
              <a:rPr lang="mk" sz="1200" b="0" i="0" u="none" strike="noStrike" kern="1200" baseline="0" dirty="0">
                <a:solidFill>
                  <a:schemeClr val="tx1"/>
                </a:solidFill>
                <a:latin typeface="+mn-lt"/>
                <a:ea typeface="+mn-ea"/>
                <a:cs typeface="+mn-cs"/>
              </a:rPr>
              <a:t>Опсегот на членот 18.1.б е потесен од обемот на членот 18.1.а: </a:t>
            </a:r>
          </a:p>
          <a:p>
            <a:pPr algn="l" rtl="0"/>
            <a:r>
              <a:rPr lang="mk" sz="1200" b="0" i="0" u="none" strike="noStrike" kern="1200" baseline="0" dirty="0">
                <a:solidFill>
                  <a:schemeClr val="tx1"/>
                </a:solidFill>
                <a:latin typeface="+mn-lt"/>
                <a:ea typeface="+mn-ea"/>
                <a:cs typeface="+mn-cs"/>
              </a:rPr>
              <a:t>Подточката б е ограничена на „провајдерите на услуги“.</a:t>
            </a:r>
          </a:p>
          <a:p>
            <a:pPr algn="l" rtl="0"/>
            <a:r>
              <a:rPr lang="mk" sz="1200" b="0" i="0" u="none" strike="noStrike" kern="1200" baseline="0" dirty="0">
                <a:solidFill>
                  <a:schemeClr val="tx1"/>
                </a:solidFill>
                <a:latin typeface="+mn-lt"/>
                <a:ea typeface="+mn-ea"/>
                <a:cs typeface="+mn-cs"/>
              </a:rPr>
              <a:t>Провајдерот на услуги за кој е издадена наредбата не мора да биде присутен, но ги нуди своите услуги на територијата на Страната. </a:t>
            </a:r>
          </a:p>
          <a:p>
            <a:pPr algn="l" rtl="0"/>
            <a:r>
              <a:rPr lang="mk" sz="1200" b="0" i="0" u="none" strike="noStrike" kern="1200" baseline="0" dirty="0">
                <a:solidFill>
                  <a:schemeClr val="tx1"/>
                </a:solidFill>
                <a:latin typeface="+mn-lt"/>
                <a:ea typeface="+mn-ea"/>
                <a:cs typeface="+mn-cs"/>
              </a:rPr>
              <a:t> Тој е ограничен на „информации за претплатникот“. </a:t>
            </a:r>
          </a:p>
          <a:p>
            <a:pPr algn="l" rtl="0"/>
            <a:r>
              <a:rPr lang="mk" sz="1200" b="0" i="0" u="none" strike="noStrike" kern="1200" baseline="0" dirty="0">
                <a:solidFill>
                  <a:schemeClr val="tx1"/>
                </a:solidFill>
                <a:latin typeface="+mn-lt"/>
                <a:ea typeface="+mn-ea"/>
                <a:cs typeface="+mn-cs"/>
              </a:rPr>
              <a:t>Информациите за претплатникот се однесуваат на таквите услуги а кои се во посед или контрола на тој провајдер на услуги</a:t>
            </a:r>
            <a:r>
              <a:rPr lang="mk" sz="1200" b="0" i="0" u="none" strike="noStrike" kern="1200" baseline="0" dirty="0" smtClean="0">
                <a:solidFill>
                  <a:schemeClr val="tx1"/>
                </a:solidFill>
                <a:latin typeface="+mn-lt"/>
                <a:ea typeface="+mn-ea"/>
                <a:cs typeface="+mn-cs"/>
              </a:rPr>
              <a:t>. </a:t>
            </a:r>
            <a:endParaRPr lang="mk" sz="1200" b="0" i="0" u="none" strike="noStrike" kern="1200" baseline="0" dirty="0">
              <a:solidFill>
                <a:schemeClr val="tx1"/>
              </a:solidFill>
              <a:latin typeface="+mn-lt"/>
              <a:ea typeface="+mn-ea"/>
              <a:cs typeface="+mn-cs"/>
            </a:endParaRPr>
          </a:p>
          <a:p>
            <a:endParaRPr lang="mk" sz="1200" b="0" i="0" u="none" strike="noStrike" kern="1200" baseline="0" dirty="0" smtClean="0">
              <a:solidFill>
                <a:schemeClr val="tx1"/>
              </a:solidFill>
              <a:latin typeface="+mn-lt"/>
              <a:ea typeface="+mn-ea"/>
              <a:cs typeface="+mn-cs"/>
            </a:endParaRPr>
          </a:p>
          <a:p>
            <a:pPr algn="l" rtl="0"/>
            <a:r>
              <a:rPr lang="mk" sz="1200" b="0" i="0" u="none" strike="noStrike" kern="1200" baseline="0" dirty="0">
                <a:solidFill>
                  <a:schemeClr val="tx1"/>
                </a:solidFill>
                <a:latin typeface="+mn-lt"/>
                <a:ea typeface="+mn-ea"/>
                <a:cs typeface="+mn-cs"/>
              </a:rPr>
              <a:t>Наспроти членот 18.1.a кој е ограничен во опсег на примена на „лица присутни на територијата на Страната“”, 18.1.б не кажува ништо за прашањето на локацијата на провајдерот на услугите. Страните можат да ја применат одредбата во околности во кои провајдерот на услугите кој ги нуди своите услуги на територијата на Страната не е ниту правно ниту физички присутен на територијата.</a:t>
            </a:r>
          </a:p>
          <a:p>
            <a:endParaRPr lang="mk" sz="1200" b="0" i="0" u="none" strike="noStrike" kern="1200" baseline="0" dirty="0" smtClean="0">
              <a:solidFill>
                <a:schemeClr val="tx1"/>
              </a:solidFill>
              <a:latin typeface="+mn-lt"/>
              <a:ea typeface="+mn-ea"/>
              <a:cs typeface="+mn-cs"/>
            </a:endParaRPr>
          </a:p>
          <a:p>
            <a:pPr algn="l" rtl="0"/>
            <a:r>
              <a:rPr lang="mk" sz="1200" b="0" i="0" u="none" strike="noStrike" kern="1200" baseline="0" dirty="0">
                <a:solidFill>
                  <a:schemeClr val="tx1"/>
                </a:solidFill>
                <a:latin typeface="+mn-lt"/>
                <a:ea typeface="+mn-ea"/>
                <a:cs typeface="+mn-cs"/>
              </a:rPr>
              <a:t>Чувањето на информациите за претплатникот во друга јурисдикција не ја спречува примената на членот 18 на Конвенцијата од Будимпешта сè додека таквите податоци се во посед или контрола на провајдерот на услугите. Во однос на членот 18.1.б, ситуација може да вклучи провајдер на услуги со седиште во една јурисдикција, но кој ги чува податоците во друга јурисдикција</a:t>
            </a:r>
            <a:r>
              <a:rPr lang="mk" sz="1200" b="0" i="0" u="none" strike="noStrike" kern="1200" baseline="0" dirty="0" smtClean="0">
                <a:solidFill>
                  <a:schemeClr val="tx1"/>
                </a:solidFill>
                <a:latin typeface="+mn-lt"/>
                <a:ea typeface="+mn-ea"/>
                <a:cs typeface="+mn-cs"/>
              </a:rPr>
              <a:t>. Податоците </a:t>
            </a:r>
            <a:r>
              <a:rPr lang="mk" sz="1200" b="0" i="0" u="none" strike="noStrike" kern="1200" baseline="0" dirty="0">
                <a:solidFill>
                  <a:schemeClr val="tx1"/>
                </a:solidFill>
                <a:latin typeface="+mn-lt"/>
                <a:ea typeface="+mn-ea"/>
                <a:cs typeface="+mn-cs"/>
              </a:rPr>
              <a:t>исто така можат да се запишат во повеќе мемории во неколку јурисдикции или да се движат меѓу јурисдикциите по слободното убедување на провајдерот на услугите и без знаење или контрола на претплатникот. Правните режими сè повеќе признаваат, како во сферата на кривичното правосудство така и во сферата на заштота на приватноста и на податоците, дека локацијата на податоците не е одлучувачки фактор за утврдување на јурисдикцијата. </a:t>
            </a:r>
            <a:endParaRPr lang="mk" sz="1200" b="0" i="0" u="none" strike="noStrike" kern="1200" baseline="0" dirty="0" smtClean="0">
              <a:solidFill>
                <a:schemeClr val="tx1"/>
              </a:solidFill>
              <a:latin typeface="+mn-lt"/>
              <a:ea typeface="+mn-ea"/>
              <a:cs typeface="+mn-cs"/>
            </a:endParaRPr>
          </a:p>
          <a:p>
            <a:endParaRPr lang="mk" sz="1200" b="0" i="0" u="none" strike="noStrike" kern="1200" baseline="0" dirty="0" smtClean="0">
              <a:solidFill>
                <a:schemeClr val="tx1"/>
              </a:solidFill>
              <a:latin typeface="+mn-lt"/>
              <a:ea typeface="+mn-ea"/>
              <a:cs typeface="+mn-cs"/>
            </a:endParaRPr>
          </a:p>
          <a:p>
            <a:pPr algn="l" rtl="0"/>
            <a:r>
              <a:rPr lang="mk" sz="1200" b="0" i="0" u="none" kern="1200" dirty="0">
                <a:solidFill>
                  <a:schemeClr val="tx1"/>
                </a:solidFill>
                <a:effectLst/>
                <a:latin typeface="+mn-lt"/>
                <a:ea typeface="+mn-ea"/>
                <a:cs typeface="+mn-cs"/>
              </a:rPr>
              <a:t>Да ја разгледаме применливоста на членот 18 низ случајот на </a:t>
            </a:r>
            <a:r>
              <a:rPr lang="mk" sz="1200" b="0" i="1" u="none" kern="1200" dirty="0">
                <a:solidFill>
                  <a:schemeClr val="tx1"/>
                </a:solidFill>
                <a:effectLst/>
                <a:latin typeface="+mn-lt"/>
                <a:ea typeface="+mn-ea"/>
                <a:cs typeface="+mn-cs"/>
              </a:rPr>
              <a:t>Yahoo!</a:t>
            </a:r>
            <a:endParaRPr lang="mk" sz="1200" kern="1200" dirty="0" smtClean="0">
              <a:solidFill>
                <a:schemeClr val="tx1"/>
              </a:solidFill>
              <a:effectLst/>
              <a:latin typeface="+mn-lt"/>
              <a:ea typeface="+mn-ea"/>
              <a:cs typeface="+mn-cs"/>
            </a:endParaRPr>
          </a:p>
          <a:p>
            <a:pPr algn="l" rtl="0"/>
            <a:r>
              <a:rPr lang="mk" sz="1200" b="0" i="0" u="none" kern="1200" dirty="0">
                <a:solidFill>
                  <a:schemeClr val="tx1"/>
                </a:solidFill>
                <a:effectLst/>
                <a:latin typeface="+mn-lt"/>
                <a:ea typeface="+mn-ea"/>
                <a:cs typeface="+mn-cs"/>
              </a:rPr>
              <a:t>Во </a:t>
            </a:r>
            <a:r>
              <a:rPr lang="mk" sz="1200" b="0" i="1" u="none" kern="1200" dirty="0">
                <a:solidFill>
                  <a:schemeClr val="tx1"/>
                </a:solidFill>
                <a:effectLst/>
                <a:latin typeface="+mn-lt"/>
                <a:ea typeface="+mn-ea"/>
                <a:cs typeface="+mn-cs"/>
              </a:rPr>
              <a:t>случајот на Yahoo! </a:t>
            </a:r>
            <a:r>
              <a:rPr lang="mk" sz="1200" b="0" i="0" u="none" kern="1200" dirty="0">
                <a:solidFill>
                  <a:schemeClr val="tx1"/>
                </a:solidFill>
                <a:effectLst/>
                <a:latin typeface="+mn-lt"/>
                <a:ea typeface="+mn-ea"/>
                <a:cs typeface="+mn-cs"/>
              </a:rPr>
              <a:t>белгискиот Врховен суд разгледуваше дали јавниот обвинител на Белгија има право да бара од Yahoo! да даде информации за претплатник (односно, IP афреси поврзани со налозите за електронска пошта регистрирани на Yahoo!) иако Yahoo! немаше физичко или правно присуство во Белгија</a:t>
            </a:r>
            <a:r>
              <a:rPr lang="mk" sz="1200" b="0" i="0" u="none" kern="1200" dirty="0" smtClean="0">
                <a:solidFill>
                  <a:schemeClr val="tx1"/>
                </a:solidFill>
                <a:effectLst/>
                <a:latin typeface="+mn-lt"/>
                <a:ea typeface="+mn-ea"/>
                <a:cs typeface="+mn-cs"/>
              </a:rPr>
              <a:t>. </a:t>
            </a:r>
            <a:endParaRPr lang="mk" sz="1200" kern="1200" dirty="0" smtClean="0">
              <a:solidFill>
                <a:schemeClr val="tx1"/>
              </a:solidFill>
              <a:effectLst/>
              <a:latin typeface="+mn-lt"/>
              <a:ea typeface="+mn-ea"/>
              <a:cs typeface="+mn-cs"/>
            </a:endParaRPr>
          </a:p>
          <a:p>
            <a:pPr algn="l" rtl="0"/>
            <a:r>
              <a:rPr lang="mk" sz="1200" b="0" i="0" u="none" kern="1200" dirty="0">
                <a:solidFill>
                  <a:schemeClr val="tx1"/>
                </a:solidFill>
                <a:effectLst/>
                <a:latin typeface="+mn-lt"/>
                <a:ea typeface="+mn-ea"/>
                <a:cs typeface="+mn-cs"/>
              </a:rPr>
              <a:t> </a:t>
            </a:r>
            <a:endParaRPr lang="mk" sz="1200" kern="1200" dirty="0" smtClean="0">
              <a:solidFill>
                <a:schemeClr val="tx1"/>
              </a:solidFill>
              <a:effectLst/>
              <a:latin typeface="+mn-lt"/>
              <a:ea typeface="+mn-ea"/>
              <a:cs typeface="+mn-cs"/>
            </a:endParaRPr>
          </a:p>
          <a:p>
            <a:pPr algn="l" rtl="0"/>
            <a:r>
              <a:rPr lang="mk" sz="1200" b="0" i="0" u="none" kern="1200" dirty="0">
                <a:solidFill>
                  <a:schemeClr val="tx1"/>
                </a:solidFill>
                <a:effectLst/>
                <a:latin typeface="+mn-lt"/>
                <a:ea typeface="+mn-ea"/>
                <a:cs typeface="+mn-cs"/>
              </a:rPr>
              <a:t>Белгискиот Суд сметаше дека должноста за соработка се протега на секој ISP кој нуди услуги во Белгија</a:t>
            </a:r>
            <a:r>
              <a:rPr lang="mk" sz="1200" b="0" i="0" u="none" kern="1200" dirty="0" smtClean="0">
                <a:solidFill>
                  <a:schemeClr val="tx1"/>
                </a:solidFill>
                <a:effectLst/>
                <a:latin typeface="+mn-lt"/>
                <a:ea typeface="+mn-ea"/>
                <a:cs typeface="+mn-cs"/>
              </a:rPr>
              <a:t>.  </a:t>
            </a:r>
            <a:endParaRPr lang="mk"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dirty="0"/>
              <a:t>Овој слајд го прикажува целиот текст на членот 18, </a:t>
            </a:r>
            <a:r>
              <a:rPr lang="mk" b="0" i="0" u="none" baseline="0" dirty="0">
                <a:solidFill>
                  <a:srgbClr val="FF0000"/>
                </a:solidFill>
              </a:rPr>
              <a:t>став 1 </a:t>
            </a:r>
            <a:r>
              <a:rPr lang="mk" b="0" i="0" u="none" baseline="0" dirty="0" smtClean="0">
                <a:solidFill>
                  <a:srgbClr val="FF0000"/>
                </a:solidFill>
              </a:rPr>
              <a:t>и</a:t>
            </a:r>
            <a:r>
              <a:rPr lang="mk" b="0" i="0" u="none" baseline="0" dirty="0" smtClean="0"/>
              <a:t> </a:t>
            </a:r>
            <a:r>
              <a:rPr lang="mk" b="0" i="0" u="none" baseline="0" dirty="0" smtClean="0">
                <a:solidFill>
                  <a:srgbClr val="FF0000"/>
                </a:solidFill>
              </a:rPr>
              <a:t>став </a:t>
            </a:r>
            <a:r>
              <a:rPr lang="mk" b="0" i="0" u="none" baseline="0" dirty="0">
                <a:solidFill>
                  <a:srgbClr val="FF0000"/>
                </a:solidFill>
              </a:rPr>
              <a:t>2.</a:t>
            </a: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41</a:t>
            </a:fld>
            <a:endParaRPr lang="mk" dirty="0"/>
          </a:p>
        </p:txBody>
      </p:sp>
    </p:spTree>
    <p:extLst>
      <p:ext uri="{BB962C8B-B14F-4D97-AF65-F5344CB8AC3E}">
        <p14:creationId xmlns:p14="http://schemas.microsoft.com/office/powerpoint/2010/main" val="1597740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dirty="0"/>
              <a:t>Трета точка од членот 18 го дефинира терминот „информации за претплатникот“.</a:t>
            </a:r>
          </a:p>
          <a:p>
            <a:endParaRPr lang="mk" dirty="0" smtClean="0"/>
          </a:p>
          <a:p>
            <a:pPr algn="l" rtl="0"/>
            <a:r>
              <a:rPr lang="mk" b="0" i="0" u="none" dirty="0"/>
              <a:t>Втората точка се однесува на условите и на заштитните механизми, кои ќе бидат проучени во Делот II од оваа лекција.</a:t>
            </a:r>
          </a:p>
          <a:p>
            <a:endParaRPr lang="mk" baseline="0" dirty="0" smtClean="0"/>
          </a:p>
          <a:p>
            <a:pPr algn="l" rtl="0"/>
            <a:r>
              <a:rPr lang="mk" b="0" i="0" u="none" dirty="0"/>
              <a:t>За повеќе детали за концептот на информации за претплатникот видете </a:t>
            </a:r>
            <a:r>
              <a:rPr lang="mk" sz="1200" b="0" i="0" u="none" kern="1200" dirty="0">
                <a:solidFill>
                  <a:schemeClr val="tx1"/>
                </a:solidFill>
                <a:effectLst/>
                <a:latin typeface="+mn-lt"/>
                <a:ea typeface="+mn-ea"/>
                <a:cs typeface="+mn-cs"/>
              </a:rPr>
              <a:t>T-CY Guidance Note No. 8 Obtaining subscriber </a:t>
            </a:r>
            <a:r>
              <a:rPr lang="mk" sz="1200" b="0" i="0" u="none" kern="1200" dirty="0" smtClean="0">
                <a:solidFill>
                  <a:schemeClr val="tx1"/>
                </a:solidFill>
                <a:effectLst/>
                <a:latin typeface="+mn-lt"/>
                <a:ea typeface="+mn-ea"/>
                <a:cs typeface="+mn-cs"/>
              </a:rPr>
              <a:t>information for </a:t>
            </a:r>
            <a:r>
              <a:rPr lang="mk" sz="1200" b="0" i="0" u="none" kern="1200" dirty="0">
                <a:solidFill>
                  <a:schemeClr val="tx1"/>
                </a:solidFill>
                <a:effectLst/>
                <a:latin typeface="+mn-lt"/>
                <a:ea typeface="+mn-ea"/>
                <a:cs typeface="+mn-cs"/>
              </a:rPr>
              <a:t>an </a:t>
            </a:r>
            <a:r>
              <a:rPr lang="mk" sz="1200" b="0" i="0" u="none" kern="1200" dirty="0" smtClean="0">
                <a:solidFill>
                  <a:schemeClr val="tx1"/>
                </a:solidFill>
                <a:effectLst/>
                <a:latin typeface="+mn-lt"/>
                <a:ea typeface="+mn-ea"/>
                <a:cs typeface="+mn-cs"/>
              </a:rPr>
              <a:t>IP address </a:t>
            </a:r>
            <a:r>
              <a:rPr lang="mk" sz="1200" b="0" i="0" u="none" kern="1200" dirty="0">
                <a:solidFill>
                  <a:schemeClr val="tx1"/>
                </a:solidFill>
                <a:effectLst/>
                <a:latin typeface="+mn-lt"/>
                <a:ea typeface="+mn-ea"/>
                <a:cs typeface="+mn-cs"/>
              </a:rPr>
              <a:t>used in a specific communication within a criminal investigation: https://rm.coe.int/CoERMPublicCommonSearchServices/DisplayDCTMContent?documentId=09000016802e7130.</a:t>
            </a:r>
          </a:p>
          <a:p>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dirty="0"/>
              <a:t>Овој слајд го прикажува целиот текст на членот 18,</a:t>
            </a:r>
            <a:r>
              <a:rPr lang="mk" b="0" i="0" u="none" baseline="0" dirty="0">
                <a:solidFill>
                  <a:srgbClr val="FF0000"/>
                </a:solidFill>
              </a:rPr>
              <a:t>став 3.</a:t>
            </a:r>
            <a:endParaRPr lang="mk" sz="1200" kern="1200" dirty="0" smtClean="0">
              <a:solidFill>
                <a:schemeClr val="tx1"/>
              </a:solidFill>
              <a:effectLst/>
              <a:latin typeface="+mn-lt"/>
              <a:ea typeface="+mn-ea"/>
              <a:cs typeface="+mn-cs"/>
            </a:endParaRPr>
          </a:p>
          <a:p>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42</a:t>
            </a:fld>
            <a:endParaRPr lang="mk" dirty="0"/>
          </a:p>
        </p:txBody>
      </p:sp>
    </p:spTree>
    <p:extLst>
      <p:ext uri="{BB962C8B-B14F-4D97-AF65-F5344CB8AC3E}">
        <p14:creationId xmlns:p14="http://schemas.microsoft.com/office/powerpoint/2010/main" val="7267735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18,</a:t>
            </a:r>
            <a:r>
              <a:rPr lang="mk" b="0" i="0" u="none">
                <a:solidFill>
                  <a:srgbClr val="FF0000"/>
                </a:solidFill>
              </a:rPr>
              <a:t>став 1.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43</a:t>
            </a:fld>
            <a:endParaRPr lang="mk" dirty="0"/>
          </a:p>
        </p:txBody>
      </p:sp>
    </p:spTree>
    <p:extLst>
      <p:ext uri="{BB962C8B-B14F-4D97-AF65-F5344CB8AC3E}">
        <p14:creationId xmlns:p14="http://schemas.microsoft.com/office/powerpoint/2010/main" val="37594295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Конвенцијата од Будимпешта го користи терминот „надлежни органи“ за да овозможи одредено ниво на флексибилност на страните да овластат соодветен орган во зависност од нивниот правен систем.</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44</a:t>
            </a:fld>
            <a:endParaRPr lang="mk" dirty="0"/>
          </a:p>
        </p:txBody>
      </p:sp>
    </p:spTree>
    <p:extLst>
      <p:ext uri="{BB962C8B-B14F-4D97-AF65-F5344CB8AC3E}">
        <p14:creationId xmlns:p14="http://schemas.microsoft.com/office/powerpoint/2010/main" val="17407403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18,</a:t>
            </a:r>
            <a:r>
              <a:rPr lang="mk" b="0" i="0" u="none">
                <a:solidFill>
                  <a:srgbClr val="FF0000"/>
                </a:solidFill>
              </a:rPr>
              <a:t>став 1.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45</a:t>
            </a:fld>
            <a:endParaRPr lang="mk" dirty="0"/>
          </a:p>
        </p:txBody>
      </p:sp>
    </p:spTree>
    <p:extLst>
      <p:ext uri="{BB962C8B-B14F-4D97-AF65-F5344CB8AC3E}">
        <p14:creationId xmlns:p14="http://schemas.microsoft.com/office/powerpoint/2010/main" val="10854047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Членот 18.1.а се однесува на лица на територија на страната. Така, иако членот не бара компјутерските податоци кои се предмет на издадената наредба да бидат лоцирани на тњериторијата, лицето за кое е издадена наредбата мора да биде физички присутно на територијата. Терминот лице е широк и опфаќа физички и правни лица, вклучително и провајдерите на услугите.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46</a:t>
            </a:fld>
            <a:endParaRPr lang="mk" dirty="0"/>
          </a:p>
        </p:txBody>
      </p:sp>
    </p:spTree>
    <p:extLst>
      <p:ext uri="{BB962C8B-B14F-4D97-AF65-F5344CB8AC3E}">
        <p14:creationId xmlns:p14="http://schemas.microsoft.com/office/powerpoint/2010/main" val="18177668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18,</a:t>
            </a:r>
            <a:r>
              <a:rPr lang="mk" b="0" i="0" u="none">
                <a:solidFill>
                  <a:srgbClr val="FF0000"/>
                </a:solidFill>
              </a:rPr>
              <a:t>став 1.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47</a:t>
            </a:fld>
            <a:endParaRPr lang="mk" dirty="0"/>
          </a:p>
        </p:txBody>
      </p:sp>
    </p:spTree>
    <p:extLst>
      <p:ext uri="{BB962C8B-B14F-4D97-AF65-F5344CB8AC3E}">
        <p14:creationId xmlns:p14="http://schemas.microsoft.com/office/powerpoint/2010/main" val="20703882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baseline="0"/>
              <a:t>Неопходно е надлежниот орган кој наредува давање на компјутерски податоци да има дозвола тоа да го прави само во однос на дефинирани податоци, а не генерално да бара големи количини податцои неселективно. Според тоа, издадена наредба на лице да ги даде сите податоци кои се чуваат во бнеговиот компјутерски систем нема да биде дозволена според членот 18. </a:t>
            </a:r>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48</a:t>
            </a:fld>
            <a:endParaRPr lang="mk" dirty="0"/>
          </a:p>
        </p:txBody>
      </p:sp>
    </p:spTree>
    <p:extLst>
      <p:ext uri="{BB962C8B-B14F-4D97-AF65-F5344CB8AC3E}">
        <p14:creationId xmlns:p14="http://schemas.microsoft.com/office/powerpoint/2010/main" val="26350340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18,</a:t>
            </a:r>
            <a:r>
              <a:rPr lang="mk" b="0" i="0" u="none">
                <a:solidFill>
                  <a:srgbClr val="FF0000"/>
                </a:solidFill>
              </a:rPr>
              <a:t>став 1.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49</a:t>
            </a:fld>
            <a:endParaRPr lang="mk" dirty="0"/>
          </a:p>
        </p:txBody>
      </p:sp>
    </p:spTree>
    <p:extLst>
      <p:ext uri="{BB962C8B-B14F-4D97-AF65-F5344CB8AC3E}">
        <p14:creationId xmlns:p14="http://schemas.microsoft.com/office/powerpoint/2010/main" val="392709161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dirty="0"/>
              <a:t>Надлежниот орган може да му нареди на лицето да ги даде компјутерските податоци само кога таквите дефинирани компјутерски податоци се во посед или под контрола на тоа лице</a:t>
            </a:r>
            <a:r>
              <a:rPr lang="mk" b="0" i="0" u="none" dirty="0" smtClean="0"/>
              <a:t>. Овој </a:t>
            </a:r>
            <a:r>
              <a:rPr lang="mk" b="0" i="0" u="none" dirty="0"/>
              <a:t>слајд прави разлика меѓу поседување (односно физичмо поседување) и контрола (односно слободна контрола врз податоците, дури и кога тие не се во нивен физички посед).</a:t>
            </a:r>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50</a:t>
            </a:fld>
            <a:endParaRPr lang="mk"/>
          </a:p>
        </p:txBody>
      </p:sp>
    </p:spTree>
    <p:extLst>
      <p:ext uri="{BB962C8B-B14F-4D97-AF65-F5344CB8AC3E}">
        <p14:creationId xmlns:p14="http://schemas.microsoft.com/office/powerpoint/2010/main" val="1235574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Првиот дел се однесува на процедуралните одредби на Конвенцијата од Будимпешта. </a:t>
            </a:r>
            <a:r>
              <a:rPr lang="mk" sz="1200" b="0" i="0" u="none" kern="1200">
                <a:solidFill>
                  <a:schemeClr val="tx1"/>
                </a:solidFill>
                <a:effectLst/>
                <a:latin typeface="+mn-lt"/>
                <a:ea typeface="+mn-ea"/>
                <a:cs typeface="+mn-cs"/>
              </a:rPr>
              <a:t>Еден од најважните аспекти на Конвенцијата, кој мора да биде силно истакнат, е нејзината процедурална димензија</a:t>
            </a:r>
          </a:p>
          <a:p>
            <a:endParaRPr lang="mk" baseline="0" dirty="0" smtClean="0"/>
          </a:p>
          <a:p>
            <a:pPr algn="l" rtl="0"/>
            <a:r>
              <a:rPr lang="mk" b="0" i="0" u="none" baseline="0"/>
              <a:t>Член 15 што се однесува на условите и на заштитните механизми, кои спаѓаат во делот на процедуралното право, нема да биде презентиран во овој дел туку ќе биде предмет на вториот дел. </a:t>
            </a:r>
            <a:endParaRPr lang="mk" dirty="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5</a:t>
            </a:fld>
            <a:endParaRPr lang="mk" dirty="0"/>
          </a:p>
        </p:txBody>
      </p:sp>
    </p:spTree>
    <p:extLst>
      <p:ext uri="{BB962C8B-B14F-4D97-AF65-F5344CB8AC3E}">
        <p14:creationId xmlns:p14="http://schemas.microsoft.com/office/powerpoint/2010/main" val="24278136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18,</a:t>
            </a:r>
            <a:r>
              <a:rPr lang="mk" b="0" i="0" u="none">
                <a:solidFill>
                  <a:srgbClr val="FF0000"/>
                </a:solidFill>
              </a:rPr>
              <a:t>став 1.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51</a:t>
            </a:fld>
            <a:endParaRPr lang="mk" dirty="0"/>
          </a:p>
        </p:txBody>
      </p:sp>
    </p:spTree>
    <p:extLst>
      <p:ext uri="{BB962C8B-B14F-4D97-AF65-F5344CB8AC3E}">
        <p14:creationId xmlns:p14="http://schemas.microsoft.com/office/powerpoint/2010/main" val="26093847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Налогот за доставување може да се издаде само во врска со постојните податоци кои се наоѓаат во компјутерскиот систем или во медиумот за чување компјутерски податоци. Таа не може да се искористи за да на лицето му се нареди да ги задржи податоците; или да даде податоци кои ќе постојат на некој иден датум.</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52</a:t>
            </a:fld>
            <a:endParaRPr lang="mk"/>
          </a:p>
        </p:txBody>
      </p:sp>
    </p:spTree>
    <p:extLst>
      <p:ext uri="{BB962C8B-B14F-4D97-AF65-F5344CB8AC3E}">
        <p14:creationId xmlns:p14="http://schemas.microsoft.com/office/powerpoint/2010/main" val="353521018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18,</a:t>
            </a:r>
            <a:r>
              <a:rPr lang="mk" b="0" i="0" u="none">
                <a:solidFill>
                  <a:srgbClr val="FF0000"/>
                </a:solidFill>
              </a:rPr>
              <a:t>став 1.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53</a:t>
            </a:fld>
            <a:endParaRPr lang="mk" dirty="0"/>
          </a:p>
        </p:txBody>
      </p:sp>
    </p:spTree>
    <p:extLst>
      <p:ext uri="{BB962C8B-B14F-4D97-AF65-F5344CB8AC3E}">
        <p14:creationId xmlns:p14="http://schemas.microsoft.com/office/powerpoint/2010/main" val="239822564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Овој слајд дава објаснување на дефиницијата на провајдер на услуги од членот 1 од Конвенцијата од Будимпешта.</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54</a:t>
            </a:fld>
            <a:endParaRPr lang="mk"/>
          </a:p>
        </p:txBody>
      </p:sp>
    </p:spTree>
    <p:extLst>
      <p:ext uri="{BB962C8B-B14F-4D97-AF65-F5344CB8AC3E}">
        <p14:creationId xmlns:p14="http://schemas.microsoft.com/office/powerpoint/2010/main" val="8153254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18,</a:t>
            </a:r>
            <a:r>
              <a:rPr lang="mk" b="0" i="0" u="none">
                <a:solidFill>
                  <a:srgbClr val="FF0000"/>
                </a:solidFill>
              </a:rPr>
              <a:t>став 1. Објаснување на овој елемент е дадено на следниот слајд.</a:t>
            </a:r>
            <a:endParaRPr lang="mk" dirty="0" smtClean="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55</a:t>
            </a:fld>
            <a:endParaRPr lang="mk" dirty="0"/>
          </a:p>
        </p:txBody>
      </p:sp>
    </p:spTree>
    <p:extLst>
      <p:ext uri="{BB962C8B-B14F-4D97-AF65-F5344CB8AC3E}">
        <p14:creationId xmlns:p14="http://schemas.microsoft.com/office/powerpoint/2010/main" val="57705804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Членот 18.1.б има поограничен обем споредено со членот 18.1.а, во смисол дека тој се однесува само на провајдерите на услугите; и според тоа не се однесува на било кое физичко или правно лице кое не потпаѓа под дефиницијата на провајдер на услуги.</a:t>
            </a:r>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baseline="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mk" sz="1200" b="0" i="0" u="none" kern="1200" baseline="0">
                <a:solidFill>
                  <a:schemeClr val="tx1"/>
                </a:solidFill>
                <a:effectLst/>
                <a:latin typeface="+mn-lt"/>
                <a:ea typeface="+mn-ea"/>
                <a:cs typeface="+mn-cs"/>
              </a:rPr>
              <a:t>Меѓутоа, тој не е ограничен во смисол на физичката локација на провајдерот на услугите, и се применува сè додека провајдерот на услугите нуди услуги на територијата на Страната. </a:t>
            </a:r>
            <a:endParaRPr lang="mk" sz="1200" kern="1200" dirty="0" smtClean="0">
              <a:solidFill>
                <a:schemeClr val="tx1"/>
              </a:solidFill>
              <a:effectLst/>
              <a:latin typeface="+mn-lt"/>
              <a:ea typeface="+mn-ea"/>
              <a:cs typeface="+mn-cs"/>
            </a:endParaRPr>
          </a:p>
          <a:p>
            <a:endParaRPr lang="mk" dirty="0" smtClean="0"/>
          </a:p>
          <a:p>
            <a:pPr algn="l" rtl="0"/>
            <a:r>
              <a:rPr lang="mk" b="0" i="0" u="none"/>
              <a:t>На слајдот се набројани некои од одлучувачките фактори кои треба да се земат предвид кога се оценува дали провајдерот на услугите нуди услуги на одредена територија.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56</a:t>
            </a:fld>
            <a:endParaRPr lang="mk" dirty="0"/>
          </a:p>
        </p:txBody>
      </p:sp>
    </p:spTree>
    <p:extLst>
      <p:ext uri="{BB962C8B-B14F-4D97-AF65-F5344CB8AC3E}">
        <p14:creationId xmlns:p14="http://schemas.microsoft.com/office/powerpoint/2010/main" val="74784797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18,</a:t>
            </a:r>
            <a:r>
              <a:rPr lang="mk" b="0" i="0" u="none">
                <a:solidFill>
                  <a:srgbClr val="FF0000"/>
                </a:solidFill>
              </a:rPr>
              <a:t>став 1. Објаснувањето на овој елемент е дадено на следниот слајд.</a:t>
            </a:r>
            <a:endParaRPr lang="mk" dirty="0" smtClean="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57</a:t>
            </a:fld>
            <a:endParaRPr lang="mk" dirty="0"/>
          </a:p>
        </p:txBody>
      </p:sp>
    </p:spTree>
    <p:extLst>
      <p:ext uri="{BB962C8B-B14F-4D97-AF65-F5344CB8AC3E}">
        <p14:creationId xmlns:p14="http://schemas.microsoft.com/office/powerpoint/2010/main" val="378018626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дава објаснување на дефиницијата на информации за претплатникот од членот 18 од Конвенцијата од Будимпешта. Важно е да се забележи дека информациите за претплатникот не мора нужно да бидат во облик на компјутерски податоци; па така тие опфаќаат и физичка евиденција која ја чува провајдерот на услугите во врска со своите претплатници. </a:t>
            </a:r>
            <a:endParaRPr lang="mk" dirty="0" smtClean="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58</a:t>
            </a:fld>
            <a:endParaRPr lang="mk" dirty="0"/>
          </a:p>
        </p:txBody>
      </p:sp>
    </p:spTree>
    <p:extLst>
      <p:ext uri="{BB962C8B-B14F-4D97-AF65-F5344CB8AC3E}">
        <p14:creationId xmlns:p14="http://schemas.microsoft.com/office/powerpoint/2010/main" val="257639988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дава објаснување на дефиницијата на информации за претплатникот од членот 18 од Конвенцијата од Будимпешта. Тој наведува видови информации кои потпаѓаат во категорија информации за претплатникот.</a:t>
            </a:r>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59</a:t>
            </a:fld>
            <a:endParaRPr lang="mk" dirty="0"/>
          </a:p>
        </p:txBody>
      </p:sp>
    </p:spTree>
    <p:extLst>
      <p:ext uri="{BB962C8B-B14F-4D97-AF65-F5344CB8AC3E}">
        <p14:creationId xmlns:p14="http://schemas.microsoft.com/office/powerpoint/2010/main" val="165915947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18,</a:t>
            </a:r>
            <a:r>
              <a:rPr lang="mk" b="0" i="0" u="none">
                <a:solidFill>
                  <a:srgbClr val="FF0000"/>
                </a:solidFill>
              </a:rPr>
              <a:t>став 1.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60</a:t>
            </a:fld>
            <a:endParaRPr lang="mk" dirty="0"/>
          </a:p>
        </p:txBody>
      </p:sp>
    </p:spTree>
    <p:extLst>
      <p:ext uri="{BB962C8B-B14F-4D97-AF65-F5344CB8AC3E}">
        <p14:creationId xmlns:p14="http://schemas.microsoft.com/office/powerpoint/2010/main" val="2318311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algn="l" rtl="0" eaLnBrk="1" hangingPunct="1">
              <a:spcBef>
                <a:spcPct val="0"/>
              </a:spcBef>
            </a:pPr>
            <a:r>
              <a:rPr lang="mk" b="0" i="0" u="none" dirty="0"/>
              <a:t>Според член 14, Конвенцијата ќе биде применлива – очигледно – кога кривичното дело што е под истрага е едно од делата наведени во Конвенцијата. </a:t>
            </a:r>
          </a:p>
          <a:p>
            <a:pPr algn="l" rtl="0" eaLnBrk="1" hangingPunct="1">
              <a:spcBef>
                <a:spcPct val="0"/>
              </a:spcBef>
            </a:pPr>
            <a:endParaRPr lang="mk" dirty="0" smtClean="0"/>
          </a:p>
          <a:p>
            <a:pPr algn="l" rtl="0" eaLnBrk="1" hangingPunct="1">
              <a:spcBef>
                <a:spcPct val="0"/>
              </a:spcBef>
            </a:pPr>
            <a:r>
              <a:rPr lang="mk" b="0" i="0" u="none" dirty="0"/>
              <a:t>Меѓутоа, таа вклучува и две проширувања што се исклучително далекусежни</a:t>
            </a:r>
            <a:r>
              <a:rPr lang="mk" b="0" i="0" u="none" dirty="0" smtClean="0"/>
              <a:t>: </a:t>
            </a:r>
            <a:endParaRPr lang="mk" b="0" i="0" u="none" dirty="0"/>
          </a:p>
          <a:p>
            <a:pPr marL="171450" indent="-171450" algn="l" rtl="0" eaLnBrk="1" hangingPunct="1">
              <a:spcBef>
                <a:spcPct val="0"/>
              </a:spcBef>
              <a:buFontTx/>
              <a:buChar char="-"/>
            </a:pPr>
            <a:r>
              <a:rPr lang="mk" b="0" i="0" u="none" dirty="0"/>
              <a:t>Прово, процедуралните правила може да се користат во истраги на секое кривично дело ако тоа е извршено со помош на компјутерски систем; </a:t>
            </a:r>
          </a:p>
          <a:p>
            <a:pPr marL="171450" indent="-171450" algn="l" rtl="0" eaLnBrk="1" hangingPunct="1">
              <a:spcBef>
                <a:spcPct val="0"/>
              </a:spcBef>
              <a:buFontTx/>
              <a:buChar char="-"/>
            </a:pPr>
            <a:r>
              <a:rPr lang="mk" b="0" i="0" u="none" dirty="0"/>
              <a:t>Второ, правилата мож да бидат применливи и на собирање докази во која било истрага ако доказите во случајот се чуваат во каков било вид дигитална евиденција; ова значи дека секакво кривично дело потенцијално спаѓа под процедуралните правила на Конвенцијата за компјутерски криминал. </a:t>
            </a:r>
          </a:p>
          <a:p>
            <a:pPr algn="l" rtl="0" eaLnBrk="1" hangingPunct="1">
              <a:spcBef>
                <a:spcPct val="0"/>
              </a:spcBef>
            </a:pPr>
            <a:endParaRPr lang="mk"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CA7CE54F-BF29-479B-9793-7E3E7FF99A93}" type="slidenum">
              <a:rPr>
                <a:cs typeface="Arial" charset="0"/>
              </a:rPr>
              <a:pPr fontAlgn="base">
                <a:spcBef>
                  <a:spcPct val="0"/>
                </a:spcBef>
                <a:spcAft>
                  <a:spcPct val="0"/>
                </a:spcAft>
                <a:defRPr/>
              </a:pPr>
              <a:t>6</a:t>
            </a:fld>
            <a:endParaRPr lang="mk" dirty="0">
              <a:cs typeface="Arial" charset="0"/>
            </a:endParaRPr>
          </a:p>
        </p:txBody>
      </p:sp>
    </p:spTree>
    <p:extLst>
      <p:ext uri="{BB962C8B-B14F-4D97-AF65-F5344CB8AC3E}">
        <p14:creationId xmlns:p14="http://schemas.microsoft.com/office/powerpoint/2010/main" val="283833976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Ова го ограничува обемот на информациите за претплатникот кои можат да бидат предмет за издавање наредба за оние информации за претплатникот кои се однесуваат на услуги кои се нудат од страна на провајдерот на услугите на територијата.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61</a:t>
            </a:fld>
            <a:endParaRPr lang="mk" dirty="0"/>
          </a:p>
        </p:txBody>
      </p:sp>
    </p:spTree>
    <p:extLst>
      <p:ext uri="{BB962C8B-B14F-4D97-AF65-F5344CB8AC3E}">
        <p14:creationId xmlns:p14="http://schemas.microsoft.com/office/powerpoint/2010/main" val="412780740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18,</a:t>
            </a:r>
            <a:r>
              <a:rPr lang="mk" b="0" i="0" u="none">
                <a:solidFill>
                  <a:srgbClr val="FF0000"/>
                </a:solidFill>
              </a:rPr>
              <a:t>став 1. Објаснување на овој елемент е дадено на следниот слајд.</a:t>
            </a:r>
            <a:endParaRPr lang="mk" dirty="0" smtClean="0"/>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62</a:t>
            </a:fld>
            <a:endParaRPr lang="mk" dirty="0"/>
          </a:p>
        </p:txBody>
      </p:sp>
    </p:spTree>
    <p:extLst>
      <p:ext uri="{BB962C8B-B14F-4D97-AF65-F5344CB8AC3E}">
        <p14:creationId xmlns:p14="http://schemas.microsoft.com/office/powerpoint/2010/main" val="3569521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Надлежниот орган може да му нареди на провајдерот на услугите да ги даде информации за претплатникот само кога таквите информации за претплатникот се во посед или под контрола на тој провајдер на услуги. Овој слајд прави разлика меѓу поседување (односно физичмо поседување) и контрола (односно слободна контрола врз податоците, дури и кога тие не се во нивен физички посед).</a:t>
            </a:r>
            <a:endParaRPr lang="mk" dirty="0" smtClean="0"/>
          </a:p>
          <a:p>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63</a:t>
            </a:fld>
            <a:endParaRPr lang="mk" dirty="0"/>
          </a:p>
        </p:txBody>
      </p:sp>
    </p:spTree>
    <p:extLst>
      <p:ext uri="{BB962C8B-B14F-4D97-AF65-F5344CB8AC3E}">
        <p14:creationId xmlns:p14="http://schemas.microsoft.com/office/powerpoint/2010/main" val="172205362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Овој слајд ги резимира разликите на територијалната и екстра-територијалната примена на членот 18.1.а и членот 18.1.б на Конвенцијата од Будимпешта.</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64</a:t>
            </a:fld>
            <a:endParaRPr lang="mk"/>
          </a:p>
        </p:txBody>
      </p:sp>
    </p:spTree>
    <p:extLst>
      <p:ext uri="{BB962C8B-B14F-4D97-AF65-F5344CB8AC3E}">
        <p14:creationId xmlns:p14="http://schemas.microsoft.com/office/powerpoint/2010/main" val="225093325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ги резимира разликите на членот 18.1.а и членот 18.1.б на Конвенцијата од Будимпешта. Внатрешниот круг го опишува членот 18.1.а, додека надворешн иот круг го опишува членот 18.1.б.</a:t>
            </a:r>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65</a:t>
            </a:fld>
            <a:endParaRPr lang="mk"/>
          </a:p>
        </p:txBody>
      </p:sp>
    </p:spTree>
    <p:extLst>
      <p:ext uri="{BB962C8B-B14F-4D97-AF65-F5344CB8AC3E}">
        <p14:creationId xmlns:p14="http://schemas.microsoft.com/office/powerpoint/2010/main" val="215876326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algn="l" rtl="0" eaLnBrk="1" hangingPunct="1">
              <a:spcBef>
                <a:spcPct val="0"/>
              </a:spcBef>
            </a:pPr>
            <a:r>
              <a:rPr lang="mk" b="0" i="0" u="none" dirty="0"/>
              <a:t>Претресите и запленувањата се опишани во членот 19 of Конвенцијата од Будимпешта. </a:t>
            </a:r>
          </a:p>
          <a:p>
            <a:pPr algn="l" rtl="0" eaLnBrk="1" hangingPunct="1">
              <a:spcBef>
                <a:spcPct val="0"/>
              </a:spcBef>
            </a:pPr>
            <a:endParaRPr lang="mk" dirty="0" smtClean="0"/>
          </a:p>
          <a:p>
            <a:pPr algn="l" rtl="0" eaLnBrk="1" hangingPunct="1">
              <a:spcBef>
                <a:spcPct val="0"/>
              </a:spcBef>
            </a:pPr>
            <a:r>
              <a:rPr lang="mk" b="0" i="0" u="none" dirty="0"/>
              <a:t>Повеќето национални процедурални правила вклучуваат општи прописи за претрес и заплена, но сите немаат специфични правила кои го уредуваат претресот и заплената на компјутери</a:t>
            </a:r>
            <a:r>
              <a:rPr lang="mk" b="0" i="0" u="none" dirty="0" smtClean="0"/>
              <a:t>. Многу </a:t>
            </a:r>
            <a:r>
              <a:rPr lang="mk" b="0" i="0" u="none" dirty="0"/>
              <a:t>јурисдикции можат сосема добро да живеат само со традиционалните претреси и заплени</a:t>
            </a:r>
            <a:r>
              <a:rPr lang="mk" b="0" i="0" u="none" dirty="0" smtClean="0"/>
              <a:t>.  </a:t>
            </a:r>
            <a:r>
              <a:rPr lang="mk" b="0" i="0" u="none" dirty="0"/>
              <a:t>Меѓутоа, реалниот свет не учи дека дигиталните истраги се соочуваат со предизвици кои претходно биле непознати предизвикани од, на пример, меѓусебната поврзаност на компјутерските системи. </a:t>
            </a:r>
          </a:p>
          <a:p>
            <a:pPr algn="l" rtl="0" eaLnBrk="1" hangingPunct="1">
              <a:spcBef>
                <a:spcPct val="0"/>
              </a:spcBef>
            </a:pPr>
            <a:endParaRPr lang="mk" dirty="0" smtClean="0"/>
          </a:p>
          <a:p>
            <a:pPr marL="0" marR="0" lvl="1" indent="0" algn="l" defTabSz="457200" rtl="0" eaLnBrk="1" fontAlgn="base" latinLnBrk="0" hangingPunct="1">
              <a:lnSpc>
                <a:spcPct val="100000"/>
              </a:lnSpc>
              <a:spcBef>
                <a:spcPct val="0"/>
              </a:spcBef>
              <a:spcAft>
                <a:spcPct val="0"/>
              </a:spcAft>
              <a:buClrTx/>
              <a:buSzTx/>
              <a:buFontTx/>
              <a:buNone/>
              <a:tabLst/>
              <a:defRPr/>
            </a:pPr>
            <a:r>
              <a:rPr lang="mk" b="0" i="0" u="none" dirty="0"/>
              <a:t>Соочувајќи се со ваков вид нови прашања, Конвенцијата од Будимпешта создаде специфични правила за справување со претресите и заплените во дигиталниот свет. Како резултат, таа уредува можност за пребарување во компјутерскиот систем, во медиум за чување податоци, и во компјутерскиот систем кој е достапен од почетниот</a:t>
            </a:r>
            <a:r>
              <a:rPr lang="mk" b="0" i="0" u="none" dirty="0" smtClean="0"/>
              <a:t>. Оваа </a:t>
            </a:r>
            <a:r>
              <a:rPr lang="mk" b="0" i="0" u="none" dirty="0"/>
              <a:t>втора можност му овозможува на органот „експедитивно“ да го прошири претресот на друг систем кога, </a:t>
            </a:r>
            <a:r>
              <a:rPr lang="mk" sz="3000" b="0" i="0" u="none" kern="1200" dirty="0">
                <a:solidFill>
                  <a:schemeClr val="tx1"/>
                </a:solidFill>
                <a:latin typeface="+mn-lt"/>
                <a:ea typeface="+mn-ea"/>
                <a:cs typeface="+mn-cs"/>
              </a:rPr>
              <a:t>во текот на законски претрес на одреден компјутерски систем или некој негов дел, овој орган </a:t>
            </a:r>
            <a:r>
              <a:rPr lang="mk" sz="3200" b="0" i="0" u="none" dirty="0"/>
              <a:t>додје до разумно убедување дека податоците кои се бараат се зачувани во друг компјутерски систем на територијата. </a:t>
            </a:r>
          </a:p>
          <a:p>
            <a:pPr marL="0" marR="0" lvl="1" indent="0" algn="l" defTabSz="457200" rtl="0" eaLnBrk="1" fontAlgn="base" latinLnBrk="0" hangingPunct="1">
              <a:lnSpc>
                <a:spcPct val="100000"/>
              </a:lnSpc>
              <a:spcBef>
                <a:spcPct val="0"/>
              </a:spcBef>
              <a:spcAft>
                <a:spcPct val="0"/>
              </a:spcAft>
              <a:buClrTx/>
              <a:buSzTx/>
              <a:buFontTx/>
              <a:buNone/>
              <a:tabLst/>
              <a:defRPr/>
            </a:pPr>
            <a:endParaRPr lang="mk" sz="3200" kern="1200" dirty="0" smtClean="0">
              <a:solidFill>
                <a:schemeClr val="tx1"/>
              </a:solidFill>
              <a:latin typeface="+mn-lt"/>
              <a:ea typeface="+mn-ea"/>
              <a:cs typeface="+mn-cs"/>
            </a:endParaRPr>
          </a:p>
          <a:p>
            <a:pPr algn="l" rtl="0" eaLnBrk="1" hangingPunct="1">
              <a:spcBef>
                <a:spcPct val="0"/>
              </a:spcBef>
            </a:pPr>
            <a:r>
              <a:rPr lang="mk" b="0" i="0" u="none" dirty="0"/>
              <a:t>Во однос на истражните овластувања, членот 19 бара истражителите да бидат овластени за „заплена или слично обезбедување“ на компјутерските податоци кон кои се пристапило, и да </a:t>
            </a:r>
            <a:r>
              <a:rPr lang="mk" sz="1200" b="0" i="0" u="none" dirty="0"/>
              <a:t>наредат секое лице кое има сознанија за функционирањето на компјутерскиот систем или за мерките кои се применуваат за да се заштитат компјутерските податоци во него да дата, во рамуна мера, неопходни информации за да овозможат претрес и заплена.</a:t>
            </a:r>
            <a:endParaRPr lang="mk" dirty="0" smtClean="0"/>
          </a:p>
          <a:p>
            <a:pPr algn="l" rtl="0" eaLnBrk="1" hangingPunct="1">
              <a:spcBef>
                <a:spcPct val="0"/>
              </a:spcBef>
            </a:pPr>
            <a:endParaRPr lang="mk" dirty="0" smtClean="0"/>
          </a:p>
          <a:p>
            <a:pPr algn="l" rtl="0" eaLnBrk="1" hangingPunct="1">
              <a:spcBef>
                <a:spcPct val="0"/>
              </a:spcBef>
            </a:pPr>
            <a:r>
              <a:rPr lang="mk" b="0" i="0" u="none" dirty="0"/>
              <a:t>Со оглед на различни можности и поефикасни начини кои се на располагање за заплена на компјутерските пдоатоци, Конвенцијата од Будимпешта дава листа на основни активности за кои истражителите мора да бидат овластени за да ги вршат... (следен слајд</a:t>
            </a:r>
            <a:r>
              <a:rPr lang="mk" b="0" i="0" u="none" dirty="0" smtClean="0"/>
              <a:t>) </a:t>
            </a:r>
            <a:endParaRPr lang="mk" b="0" i="0" u="none" dirty="0"/>
          </a:p>
          <a:p>
            <a:pPr algn="l" rtl="0" eaLnBrk="1" hangingPunct="1">
              <a:spcBef>
                <a:spcPct val="0"/>
              </a:spcBef>
            </a:pPr>
            <a:endParaRPr lang="mk" dirty="0" smtClean="0"/>
          </a:p>
          <a:p>
            <a:pPr algn="l" rtl="0" eaLnBrk="1" hangingPunct="1">
              <a:spcBef>
                <a:spcPct val="0"/>
              </a:spcBef>
            </a:pPr>
            <a:endParaRPr lang="mk" dirty="0" smtClean="0"/>
          </a:p>
          <a:p>
            <a:pPr algn="l" rtl="0" eaLnBrk="1" hangingPunct="1">
              <a:spcBef>
                <a:spcPct val="0"/>
              </a:spcBef>
            </a:pPr>
            <a:endParaRPr lang="mk" dirty="0" smtClean="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DF9B9A6E-D87B-4D15-9080-CF743934CFCD}" type="slidenum">
              <a:rPr>
                <a:cs typeface="Arial" charset="0"/>
              </a:rPr>
              <a:pPr fontAlgn="base">
                <a:spcBef>
                  <a:spcPct val="0"/>
                </a:spcBef>
                <a:spcAft>
                  <a:spcPct val="0"/>
                </a:spcAft>
                <a:defRPr/>
              </a:pPr>
              <a:t>66</a:t>
            </a:fld>
            <a:endParaRPr lang="mk"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algn="l" rtl="0" eaLnBrk="1" hangingPunct="1">
              <a:spcBef>
                <a:spcPct val="0"/>
              </a:spcBef>
            </a:pPr>
            <a:r>
              <a:rPr lang="mk" b="0" i="0" u="none" dirty="0"/>
              <a:t>Основни активности за кои истражителите треба да се овластени со закон да ги вршат во текот на процесот на законска заплена на компјутерски податоци, според Конвенцијата од Будимпешта, се следните: </a:t>
            </a:r>
          </a:p>
          <a:p>
            <a:pPr algn="l" rtl="0" eaLnBrk="1" hangingPunct="1">
              <a:spcBef>
                <a:spcPct val="0"/>
              </a:spcBef>
            </a:pPr>
            <a:endParaRPr lang="mk" dirty="0" smtClean="0"/>
          </a:p>
          <a:p>
            <a:pPr algn="l" rtl="0" eaLnBrk="1" hangingPunct="1">
              <a:spcBef>
                <a:spcPct val="0"/>
              </a:spcBef>
            </a:pPr>
            <a:r>
              <a:rPr lang="mk" b="0" i="0" u="none" dirty="0"/>
              <a:t>а) физичка заплена на компјутерски систем</a:t>
            </a:r>
            <a:endParaRPr lang="mk" dirty="0" smtClean="0"/>
          </a:p>
          <a:p>
            <a:pPr algn="l" rtl="0" eaLnBrk="1" hangingPunct="1">
              <a:spcBef>
                <a:spcPct val="0"/>
              </a:spcBef>
            </a:pPr>
            <a:endParaRPr lang="mk" dirty="0" smtClean="0"/>
          </a:p>
          <a:p>
            <a:pPr algn="l" rtl="0" eaLnBrk="1" hangingPunct="1">
              <a:spcBef>
                <a:spcPct val="0"/>
              </a:spcBef>
            </a:pPr>
            <a:r>
              <a:rPr lang="mk" b="0" i="0" u="none" dirty="0"/>
              <a:t>б) правење и задржување на копии од оние компјутерски податоци (кои се важни во случајот а податоците се чуваат на главниот сервер, кога физичкото отстранување е невозможно, и исто така кога физичката заплена значително би се замешала во правата на други луѓе кои имаат право на пристап до таа машина - на пример, сервер на голема компанија</a:t>
            </a:r>
            <a:r>
              <a:rPr lang="mk" b="0" i="0" u="none" dirty="0" smtClean="0"/>
              <a:t>) </a:t>
            </a:r>
            <a:endParaRPr lang="mk" dirty="0" smtClean="0"/>
          </a:p>
          <a:p>
            <a:pPr algn="l" rtl="0" eaLnBrk="1" hangingPunct="1">
              <a:spcBef>
                <a:spcPct val="0"/>
              </a:spcBef>
            </a:pPr>
            <a:endParaRPr lang="mk" dirty="0" smtClean="0"/>
          </a:p>
          <a:p>
            <a:pPr algn="l" rtl="0" eaLnBrk="1" hangingPunct="1">
              <a:spcBef>
                <a:spcPct val="0"/>
              </a:spcBef>
            </a:pPr>
            <a:r>
              <a:rPr lang="mk" b="0" i="0" u="none" dirty="0"/>
              <a:t>в) одржување на интегритетот на релевантните зачувани компјутерски податоци и, конечно</a:t>
            </a:r>
            <a:r>
              <a:rPr lang="mk" b="0" i="0" u="none" dirty="0" smtClean="0"/>
              <a:t>, </a:t>
            </a:r>
            <a:endParaRPr lang="mk" dirty="0" smtClean="0"/>
          </a:p>
          <a:p>
            <a:pPr algn="l" rtl="0" eaLnBrk="1" hangingPunct="1">
              <a:spcBef>
                <a:spcPct val="0"/>
              </a:spcBef>
            </a:pPr>
            <a:endParaRPr lang="mk" dirty="0" smtClean="0"/>
          </a:p>
          <a:p>
            <a:pPr algn="l" rtl="0" eaLnBrk="1" hangingPunct="1">
              <a:spcBef>
                <a:spcPct val="0"/>
              </a:spcBef>
            </a:pPr>
            <a:r>
              <a:rPr lang="mk" b="0" i="0" u="none" dirty="0"/>
              <a:t>д) да се направат непристапни и или да се отстранат оние компјутерски податоци во пристапениот компјутерски систем. </a:t>
            </a:r>
            <a:endParaRPr lang="mk" dirty="0" smtClean="0"/>
          </a:p>
          <a:p>
            <a:pPr algn="l" rtl="0" eaLnBrk="1" hangingPunct="1">
              <a:spcBef>
                <a:spcPct val="0"/>
              </a:spcBef>
            </a:pPr>
            <a:endParaRPr lang="mk" dirty="0" smtClean="0"/>
          </a:p>
          <a:p>
            <a:pPr algn="l" rtl="0" eaLnBrk="1" hangingPunct="1">
              <a:spcBef>
                <a:spcPct val="0"/>
              </a:spcBef>
            </a:pPr>
            <a:r>
              <a:rPr lang="mk" b="0" i="0" u="none" dirty="0"/>
              <a:t>Оваа последна одредба е релевантна, на пример, кога физичката заплена е невозможна, но кога може да настане реална штета ако трета страна добие пристап до податоците</a:t>
            </a:r>
            <a:r>
              <a:rPr lang="mk" b="0" i="0" u="none" dirty="0" smtClean="0"/>
              <a:t>. </a:t>
            </a:r>
            <a:endParaRPr lang="mk" dirty="0" smtClean="0"/>
          </a:p>
          <a:p>
            <a:pPr algn="l" rtl="0" eaLnBrk="1" hangingPunct="1">
              <a:spcBef>
                <a:spcPct val="0"/>
              </a:spcBef>
            </a:pPr>
            <a:r>
              <a:rPr lang="mk" b="0" i="0" u="none" dirty="0"/>
              <a:t>Со исклучок самата заплена на податоците со нивна сопствена и оригинална евиденција, сите овие процедурални можности се специфични мерки во дигитална средина.</a:t>
            </a:r>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DF9B9A6E-D87B-4D15-9080-CF743934CFCD}" type="slidenum">
              <a:rPr>
                <a:cs typeface="Arial" charset="0"/>
              </a:rPr>
              <a:pPr fontAlgn="base">
                <a:spcBef>
                  <a:spcPct val="0"/>
                </a:spcBef>
                <a:spcAft>
                  <a:spcPct val="0"/>
                </a:spcAft>
                <a:defRPr/>
              </a:pPr>
              <a:t>67</a:t>
            </a:fld>
            <a:endParaRPr lang="mk"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го прикажува целиот текст на членот 19,</a:t>
            </a:r>
            <a:r>
              <a:rPr lang="mk" b="0" i="0" u="none" baseline="0">
                <a:solidFill>
                  <a:srgbClr val="FF0000"/>
                </a:solidFill>
              </a:rPr>
              <a:t>став 1.</a:t>
            </a:r>
            <a:endParaRPr lang="mk"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68</a:t>
            </a:fld>
            <a:endParaRPr lang="mk" dirty="0"/>
          </a:p>
        </p:txBody>
      </p:sp>
    </p:spTree>
    <p:extLst>
      <p:ext uri="{BB962C8B-B14F-4D97-AF65-F5344CB8AC3E}">
        <p14:creationId xmlns:p14="http://schemas.microsoft.com/office/powerpoint/2010/main" val="192847212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го прикажува целиот текст на членот 19,</a:t>
            </a:r>
            <a:r>
              <a:rPr lang="mk" b="0" i="0" u="none" baseline="0">
                <a:solidFill>
                  <a:srgbClr val="FF0000"/>
                </a:solidFill>
              </a:rPr>
              <a:t>став 2.</a:t>
            </a: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69</a:t>
            </a:fld>
            <a:endParaRPr lang="mk" dirty="0"/>
          </a:p>
        </p:txBody>
      </p:sp>
    </p:spTree>
    <p:extLst>
      <p:ext uri="{BB962C8B-B14F-4D97-AF65-F5344CB8AC3E}">
        <p14:creationId xmlns:p14="http://schemas.microsoft.com/office/powerpoint/2010/main" val="119805238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го прикажува целиот текст на членот 19,</a:t>
            </a:r>
            <a:r>
              <a:rPr lang="mk" b="0" i="0" u="none" baseline="0">
                <a:solidFill>
                  <a:srgbClr val="FF0000"/>
                </a:solidFill>
              </a:rPr>
              <a:t>став 3.</a:t>
            </a: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70</a:t>
            </a:fld>
            <a:endParaRPr lang="mk" dirty="0"/>
          </a:p>
        </p:txBody>
      </p:sp>
    </p:spTree>
    <p:extLst>
      <p:ext uri="{BB962C8B-B14F-4D97-AF65-F5344CB8AC3E}">
        <p14:creationId xmlns:p14="http://schemas.microsoft.com/office/powerpoint/2010/main" val="2869928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b="0" i="0" u="none" baseline="0" dirty="0"/>
              <a:t>Повеќето процедурални овластувања од Конвенцијата од Будимпешта овозможуваат соработка или наложуваат соработка на провајдерите на услуги и на службениците за спроведување на законот. На овој слајд е дадена дефиницијата на провајдер на услуги од член 1 од Конвенцијата од Будимпешта. Инструкторот треба да ја нагласи важноста на разбирањето на концептот провајдер на услуги, вклучувајќи и упатување на различни одредби во домашното законодавство што обезбедува процедурални овластувања кои треба да се применат во однос на провајдерите на услугите (на пример, пресретнување содржински податоци, издавање налози за доставување податоци</a:t>
            </a:r>
            <a:r>
              <a:rPr lang="mk" b="0" i="0" u="none" baseline="0" dirty="0" smtClean="0"/>
              <a:t>). Објаснувањето </a:t>
            </a:r>
            <a:r>
              <a:rPr lang="mk" b="0" i="0" u="none" baseline="0" dirty="0"/>
              <a:t>на дефиницијата е дадено на следниот слајд. </a:t>
            </a:r>
          </a:p>
        </p:txBody>
      </p:sp>
      <p:sp>
        <p:nvSpPr>
          <p:cNvPr id="4" name="Slide Number Placeholder 3"/>
          <p:cNvSpPr>
            <a:spLocks noGrp="1"/>
          </p:cNvSpPr>
          <p:nvPr>
            <p:ph type="sldNum" sz="quarter" idx="10"/>
          </p:nvPr>
        </p:nvSpPr>
        <p:spPr/>
        <p:txBody>
          <a:bodyPr/>
          <a:lstStyle/>
          <a:p>
            <a:pPr algn="l" rtl="0"/>
            <a:fld id="{B2221978-7AB2-D644-A1FF-AF545A1745C1}" type="slidenum">
              <a:rPr/>
              <a:pPr/>
              <a:t>7</a:t>
            </a:fld>
            <a:endParaRPr lang="mk"/>
          </a:p>
        </p:txBody>
      </p:sp>
    </p:spTree>
    <p:extLst>
      <p:ext uri="{BB962C8B-B14F-4D97-AF65-F5344CB8AC3E}">
        <p14:creationId xmlns:p14="http://schemas.microsoft.com/office/powerpoint/2010/main" val="135424115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го прикажува целиот текст на членот 19,</a:t>
            </a:r>
            <a:r>
              <a:rPr lang="mk" b="0" i="0" u="none" baseline="0">
                <a:solidFill>
                  <a:srgbClr val="FF0000"/>
                </a:solidFill>
              </a:rPr>
              <a:t>став 4.</a:t>
            </a: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71</a:t>
            </a:fld>
            <a:endParaRPr lang="mk" dirty="0"/>
          </a:p>
        </p:txBody>
      </p:sp>
    </p:spTree>
    <p:extLst>
      <p:ext uri="{BB962C8B-B14F-4D97-AF65-F5344CB8AC3E}">
        <p14:creationId xmlns:p14="http://schemas.microsoft.com/office/powerpoint/2010/main" val="63542751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19,</a:t>
            </a:r>
            <a:r>
              <a:rPr lang="mk" b="0" i="0" u="none">
                <a:solidFill>
                  <a:srgbClr val="FF0000"/>
                </a:solidFill>
              </a:rPr>
              <a:t>став 1.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72</a:t>
            </a:fld>
            <a:endParaRPr lang="mk" dirty="0"/>
          </a:p>
        </p:txBody>
      </p:sp>
    </p:spTree>
    <p:extLst>
      <p:ext uri="{BB962C8B-B14F-4D97-AF65-F5344CB8AC3E}">
        <p14:creationId xmlns:p14="http://schemas.microsoft.com/office/powerpoint/2010/main" val="243161010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Конвенцијата од Будимпешта го користи терминот „надлежни органи“ за да овозможи одредено ниво на флексибилност на страните да овластат соодветен орган во зависност од нивниот правен систем.</a:t>
            </a:r>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73</a:t>
            </a:fld>
            <a:endParaRPr lang="mk" dirty="0"/>
          </a:p>
        </p:txBody>
      </p:sp>
    </p:spTree>
    <p:extLst>
      <p:ext uri="{BB962C8B-B14F-4D97-AF65-F5344CB8AC3E}">
        <p14:creationId xmlns:p14="http://schemas.microsoft.com/office/powerpoint/2010/main" val="48907313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19,</a:t>
            </a:r>
            <a:r>
              <a:rPr lang="mk" b="0" i="0" u="none">
                <a:solidFill>
                  <a:srgbClr val="FF0000"/>
                </a:solidFill>
              </a:rPr>
              <a:t>став 1.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74</a:t>
            </a:fld>
            <a:endParaRPr lang="mk" dirty="0"/>
          </a:p>
        </p:txBody>
      </p:sp>
    </p:spTree>
    <p:extLst>
      <p:ext uri="{BB962C8B-B14F-4D97-AF65-F5344CB8AC3E}">
        <p14:creationId xmlns:p14="http://schemas.microsoft.com/office/powerpoint/2010/main" val="414070903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Конвенцијата од Будимпешта го користи традиционалниот и поспецифичниот речник за компјутерските системи така што нејзиниот речник може да биде технолошки неутрален и соодветен за сите правни системи.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75</a:t>
            </a:fld>
            <a:endParaRPr lang="mk" dirty="0"/>
          </a:p>
        </p:txBody>
      </p:sp>
    </p:spTree>
    <p:extLst>
      <p:ext uri="{BB962C8B-B14F-4D97-AF65-F5344CB8AC3E}">
        <p14:creationId xmlns:p14="http://schemas.microsoft.com/office/powerpoint/2010/main" val="312206050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19,</a:t>
            </a:r>
            <a:r>
              <a:rPr lang="mk" b="0" i="0" u="none">
                <a:solidFill>
                  <a:srgbClr val="FF0000"/>
                </a:solidFill>
              </a:rPr>
              <a:t>став 1.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76</a:t>
            </a:fld>
            <a:endParaRPr lang="mk" dirty="0"/>
          </a:p>
        </p:txBody>
      </p:sp>
    </p:spTree>
    <p:extLst>
      <p:ext uri="{BB962C8B-B14F-4D97-AF65-F5344CB8AC3E}">
        <p14:creationId xmlns:p14="http://schemas.microsoft.com/office/powerpoint/2010/main" val="177641037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Овластувањето за пребарувањето и сличниот пристап under според членот 19 of Конвенцијата од Будимпешта асе проширува на компјутерски системи, делови на компјутерски системи и медиуми за чување компјутерски податоци. Овој слајд го објаснува обемот на членот.</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77</a:t>
            </a:fld>
            <a:endParaRPr lang="mk" dirty="0"/>
          </a:p>
        </p:txBody>
      </p:sp>
    </p:spTree>
    <p:extLst>
      <p:ext uri="{BB962C8B-B14F-4D97-AF65-F5344CB8AC3E}">
        <p14:creationId xmlns:p14="http://schemas.microsoft.com/office/powerpoint/2010/main" val="219533289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19,</a:t>
            </a:r>
            <a:r>
              <a:rPr lang="mk" b="0" i="0" u="none">
                <a:solidFill>
                  <a:srgbClr val="FF0000"/>
                </a:solidFill>
              </a:rPr>
              <a:t>став 2.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78</a:t>
            </a:fld>
            <a:endParaRPr lang="mk" dirty="0"/>
          </a:p>
        </p:txBody>
      </p:sp>
    </p:spTree>
    <p:extLst>
      <p:ext uri="{BB962C8B-B14F-4D97-AF65-F5344CB8AC3E}">
        <p14:creationId xmlns:p14="http://schemas.microsoft.com/office/powerpoint/2010/main" val="219455857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Во текот на претресот или на слични пристапувања службениците за спроведување закон често откриваат дека другиот компјутерски систем или другите делови од истиот компјутерски систем можат да содржат податоци кои се бараат. Конвенцијата од Будимпешта дозволува проширување на претресот или на слично пристапување; меѓутоа тоа мора да подлежи на независно одобрување.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79</a:t>
            </a:fld>
            <a:endParaRPr lang="mk" dirty="0"/>
          </a:p>
        </p:txBody>
      </p:sp>
    </p:spTree>
    <p:extLst>
      <p:ext uri="{BB962C8B-B14F-4D97-AF65-F5344CB8AC3E}">
        <p14:creationId xmlns:p14="http://schemas.microsoft.com/office/powerpoint/2010/main" val="224874148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19,</a:t>
            </a:r>
            <a:r>
              <a:rPr lang="mk" b="0" i="0" u="none">
                <a:solidFill>
                  <a:srgbClr val="FF0000"/>
                </a:solidFill>
              </a:rPr>
              <a:t>став 3.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80</a:t>
            </a:fld>
            <a:endParaRPr lang="mk" dirty="0"/>
          </a:p>
        </p:txBody>
      </p:sp>
    </p:spTree>
    <p:extLst>
      <p:ext uri="{BB962C8B-B14F-4D97-AF65-F5344CB8AC3E}">
        <p14:creationId xmlns:p14="http://schemas.microsoft.com/office/powerpoint/2010/main" val="145595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rtl="0"/>
            <a:r>
              <a:rPr lang="mk" b="0" i="0" u="none"/>
              <a:t>Инструкторот треба да ги објасни информациите за претплатникот како информанции со кои се идентификува корисниот на конкретни IP или IP што ги користат определени лица (вклучително и податоци од регистратори за регистранти на домен).Инструкторот треба да користи примери на информации за претплатникот (како што се име на претплатникот, адреса, информации за сметки за плаќање итн.) за да го објасни опсегот на информациите за претплатникот. Во оваа фаза инструкторот треба да го нагласи и значењето на информациите за претплатникот за цели на истрагата. Во прелиминарна фаза на истрагата, претплатничките информации се суштински за целите на идентификација и добивање информации за потенцијалните осомничени. Член 18 (Налог за доставување) обезбедува посебно процедурално овластување што се однесува на претплатничките информации.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9</a:t>
            </a:fld>
            <a:endParaRPr lang="mk"/>
          </a:p>
        </p:txBody>
      </p:sp>
    </p:spTree>
    <p:extLst>
      <p:ext uri="{BB962C8B-B14F-4D97-AF65-F5344CB8AC3E}">
        <p14:creationId xmlns:p14="http://schemas.microsoft.com/office/powerpoint/2010/main" val="402316353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Конвенцијата од Будимпешта го користи терминот „надлежни органи“ за да овозможи одредено ниво на флексибилност на страните да овластат соодветен орган во зависност од нивниот правен систем.</a:t>
            </a:r>
            <a:endParaRPr lang="mk" dirty="0" smtClean="0"/>
          </a:p>
          <a:p>
            <a:endParaRPr lang="mk" dirty="0" smtClean="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81</a:t>
            </a:fld>
            <a:endParaRPr lang="mk" dirty="0"/>
          </a:p>
        </p:txBody>
      </p:sp>
    </p:spTree>
    <p:extLst>
      <p:ext uri="{BB962C8B-B14F-4D97-AF65-F5344CB8AC3E}">
        <p14:creationId xmlns:p14="http://schemas.microsoft.com/office/powerpoint/2010/main" val="72198073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19,</a:t>
            </a:r>
            <a:r>
              <a:rPr lang="mk" b="0" i="0" u="none">
                <a:solidFill>
                  <a:srgbClr val="FF0000"/>
                </a:solidFill>
              </a:rPr>
              <a:t>став 3.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82</a:t>
            </a:fld>
            <a:endParaRPr lang="mk" dirty="0"/>
          </a:p>
        </p:txBody>
      </p:sp>
    </p:spTree>
    <p:extLst>
      <p:ext uri="{BB962C8B-B14F-4D97-AF65-F5344CB8AC3E}">
        <p14:creationId xmlns:p14="http://schemas.microsoft.com/office/powerpoint/2010/main" val="378600580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dirty="0"/>
              <a:t>Конвенцијата од Будимпешта го користи традиционалниот и поспецифичниот речник за компјутерските системи така што нејзиниот речник може да биде технолошки неутрален и соодветен за сите правни системи</a:t>
            </a:r>
            <a:r>
              <a:rPr lang="mk" b="0" i="0" u="none" dirty="0" smtClean="0"/>
              <a:t>. Заплената </a:t>
            </a:r>
            <a:r>
              <a:rPr lang="mk" b="0" i="0" u="none" dirty="0"/>
              <a:t>или слично обезбедување на податоците е еден од начините на кој може да се спроведе ова овластување. </a:t>
            </a:r>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83</a:t>
            </a:fld>
            <a:endParaRPr lang="mk" dirty="0"/>
          </a:p>
        </p:txBody>
      </p:sp>
    </p:spTree>
    <p:extLst>
      <p:ext uri="{BB962C8B-B14F-4D97-AF65-F5344CB8AC3E}">
        <p14:creationId xmlns:p14="http://schemas.microsoft.com/office/powerpoint/2010/main" val="66045557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19,</a:t>
            </a:r>
            <a:r>
              <a:rPr lang="mk" b="0" i="0" u="none">
                <a:solidFill>
                  <a:srgbClr val="FF0000"/>
                </a:solidFill>
              </a:rPr>
              <a:t>став 3.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84</a:t>
            </a:fld>
            <a:endParaRPr lang="mk" dirty="0"/>
          </a:p>
        </p:txBody>
      </p:sp>
    </p:spTree>
    <p:extLst>
      <p:ext uri="{BB962C8B-B14F-4D97-AF65-F5344CB8AC3E}">
        <p14:creationId xmlns:p14="http://schemas.microsoft.com/office/powerpoint/2010/main" val="292349565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b="0" i="0" u="none" dirty="0"/>
              <a:t>Правењето или задржувањето на копија на компјутерските податоци кои се бараат е друг начин на заплена или на сличен начин на кој обезбедувањето на компјутерските податоци може да се актуелизира</a:t>
            </a:r>
            <a:r>
              <a:rPr lang="mk" b="0" i="0" u="none" dirty="0" smtClean="0"/>
              <a:t>. Ова </a:t>
            </a:r>
            <a:r>
              <a:rPr lang="mk" b="0" i="0" u="none" dirty="0"/>
              <a:t>може да спречи потреба од преземање скапи, тешки и инвазивни мерки на физичко одземање на компјутерските податоци и компјутерските системи под наздор.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85</a:t>
            </a:fld>
            <a:endParaRPr lang="mk" dirty="0"/>
          </a:p>
        </p:txBody>
      </p:sp>
    </p:spTree>
    <p:extLst>
      <p:ext uri="{BB962C8B-B14F-4D97-AF65-F5344CB8AC3E}">
        <p14:creationId xmlns:p14="http://schemas.microsoft.com/office/powerpoint/2010/main" val="306294737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19,</a:t>
            </a:r>
            <a:r>
              <a:rPr lang="mk" b="0" i="0" u="none">
                <a:solidFill>
                  <a:srgbClr val="FF0000"/>
                </a:solidFill>
              </a:rPr>
              <a:t>став 3.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86</a:t>
            </a:fld>
            <a:endParaRPr lang="mk" dirty="0"/>
          </a:p>
        </p:txBody>
      </p:sp>
    </p:spTree>
    <p:extLst>
      <p:ext uri="{BB962C8B-B14F-4D97-AF65-F5344CB8AC3E}">
        <p14:creationId xmlns:p14="http://schemas.microsoft.com/office/powerpoint/2010/main" val="194549285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Важно е за секој податок интегритетот на секој запленет податок да се одржува за да не се измени или модификува на било каков начин од состојбата во која е најден во време на заплената или сличниот пристап.</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87</a:t>
            </a:fld>
            <a:endParaRPr lang="mk" dirty="0"/>
          </a:p>
        </p:txBody>
      </p:sp>
    </p:spTree>
    <p:extLst>
      <p:ext uri="{BB962C8B-B14F-4D97-AF65-F5344CB8AC3E}">
        <p14:creationId xmlns:p14="http://schemas.microsoft.com/office/powerpoint/2010/main" val="344734505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19,</a:t>
            </a:r>
            <a:r>
              <a:rPr lang="mk" b="0" i="0" u="none">
                <a:solidFill>
                  <a:srgbClr val="FF0000"/>
                </a:solidFill>
              </a:rPr>
              <a:t>став 3.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88</a:t>
            </a:fld>
            <a:endParaRPr lang="mk" dirty="0"/>
          </a:p>
        </p:txBody>
      </p:sp>
    </p:spTree>
    <p:extLst>
      <p:ext uri="{BB962C8B-B14F-4D97-AF65-F5344CB8AC3E}">
        <p14:creationId xmlns:p14="http://schemas.microsoft.com/office/powerpoint/2010/main" val="28797032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dirty="0"/>
              <a:t>Ова е уште една мерка која може да се преземе заради заплена на податоците</a:t>
            </a:r>
            <a:r>
              <a:rPr lang="mk" b="0" i="0" u="none" dirty="0" smtClean="0"/>
              <a:t>. Податоците </a:t>
            </a:r>
            <a:r>
              <a:rPr lang="mk" b="0" i="0" u="none" dirty="0"/>
              <a:t>се прават непристапни или се отстрануваат обично кога таквите податоци претставуваат опасност или општествена штета.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89</a:t>
            </a:fld>
            <a:endParaRPr lang="mk" dirty="0"/>
          </a:p>
        </p:txBody>
      </p:sp>
    </p:spTree>
    <p:extLst>
      <p:ext uri="{BB962C8B-B14F-4D97-AF65-F5344CB8AC3E}">
        <p14:creationId xmlns:p14="http://schemas.microsoft.com/office/powerpoint/2010/main" val="731484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19,</a:t>
            </a:r>
            <a:r>
              <a:rPr lang="mk" b="0" i="0" u="none">
                <a:solidFill>
                  <a:srgbClr val="FF0000"/>
                </a:solidFill>
              </a:rPr>
              <a:t>став 4. Објаснување на овој елемент е дадено на следниот слајд.</a:t>
            </a: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mk"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lgn="l" rtl="0">
              <a:defRPr/>
            </a:pPr>
            <a:fld id="{8088F57B-6717-4775-B66F-4AFB743CA85B}" type="slidenum">
              <a:rPr/>
              <a:pPr>
                <a:defRPr/>
              </a:pPr>
              <a:t>90</a:t>
            </a:fld>
            <a:endParaRPr lang="mk" dirty="0"/>
          </a:p>
        </p:txBody>
      </p:sp>
    </p:spTree>
    <p:extLst>
      <p:ext uri="{BB962C8B-B14F-4D97-AF65-F5344CB8AC3E}">
        <p14:creationId xmlns:p14="http://schemas.microsoft.com/office/powerpoint/2010/main" val="3725176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lang="mk" b="0" i="0" u="none"/>
              <a:t>Инструкторот треба да го објасни значењето на терминот „податоци за сообраќајот“ - податоците за сообраќајот се анонимни датотеки со записници/дневници што ги евидентираат активностите на оперативниот систем на компјутерските системи или комуникацијата меѓу компјутерските системи. Инструкторот, исто така, треба да го нагласи значењето на податоците за сообраќајот за цели на истрага и на процедуралните овластувања во домашното право што се специфични за податоците за сообраќајот (на пример, експедитивно зачувување и делумно обелоденување на податоците за сообраќајот и за собирање податоци за сообраќајот во реално време). Важно е учесниците да разберат дека податоците за сообраќајот се податоци од дневници, што укажува на одредени детали во однос на комуникацијата (на пример, потеклото, дестинацијата, рутата, времето, датумот, големината, траењето или видот на основната услуга).</a:t>
            </a:r>
            <a:endParaRPr lang="mk" dirty="0" smtClean="0"/>
          </a:p>
        </p:txBody>
      </p:sp>
      <p:sp>
        <p:nvSpPr>
          <p:cNvPr id="4" name="Slide Number Placeholder 3"/>
          <p:cNvSpPr>
            <a:spLocks noGrp="1"/>
          </p:cNvSpPr>
          <p:nvPr>
            <p:ph type="sldNum" sz="quarter" idx="10"/>
          </p:nvPr>
        </p:nvSpPr>
        <p:spPr/>
        <p:txBody>
          <a:bodyPr/>
          <a:lstStyle/>
          <a:p>
            <a:pPr algn="l" rtl="0"/>
            <a:fld id="{B2221978-7AB2-D644-A1FF-AF545A1745C1}" type="slidenum">
              <a:rPr/>
              <a:pPr/>
              <a:t>10</a:t>
            </a:fld>
            <a:endParaRPr lang="mk"/>
          </a:p>
        </p:txBody>
      </p:sp>
    </p:spTree>
    <p:extLst>
      <p:ext uri="{BB962C8B-B14F-4D97-AF65-F5344CB8AC3E}">
        <p14:creationId xmlns:p14="http://schemas.microsoft.com/office/powerpoint/2010/main" val="12322423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dirty="0"/>
              <a:t>Конвенцијата од Будимпешта прифаќа дека често е тешко за органите за спроведување закони да преземаат пребарувања, заплени и слични мерки без помош од систем администраторите кои се позапознаени со локацијата и начините да им се пристапи до таквите податоци</a:t>
            </a:r>
            <a:r>
              <a:rPr lang="mk" b="0" i="0" u="none" dirty="0" smtClean="0"/>
              <a:t>. Членот </a:t>
            </a:r>
            <a:r>
              <a:rPr lang="mk" b="0" i="0" u="none" dirty="0"/>
              <a:t>18.4 дава правна основа за соработка со систем администраторите и со другите лица кои имаат знаење за функционирањето на компјутерскиот систем.</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91</a:t>
            </a:fld>
            <a:endParaRPr lang="mk" dirty="0"/>
          </a:p>
        </p:txBody>
      </p:sp>
    </p:spTree>
    <p:extLst>
      <p:ext uri="{BB962C8B-B14F-4D97-AF65-F5344CB8AC3E}">
        <p14:creationId xmlns:p14="http://schemas.microsoft.com/office/powerpoint/2010/main" val="328005108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algn="l" rtl="0" eaLnBrk="1" hangingPunct="1">
              <a:spcBef>
                <a:spcPct val="0"/>
              </a:spcBef>
            </a:pPr>
            <a:r>
              <a:rPr lang="mk" b="0" i="0" u="none" dirty="0"/>
              <a:t>Понекогаш, на истражителот му требаат повеќе свежи информации, наместо тие информации кои се добиени со претрес и заплена на зачуваните податоци</a:t>
            </a:r>
            <a:r>
              <a:rPr lang="mk" b="0" i="0" u="none" dirty="0" smtClean="0"/>
              <a:t>. </a:t>
            </a:r>
            <a:endParaRPr lang="mk" b="0" i="0" u="none" dirty="0"/>
          </a:p>
          <a:p>
            <a:pPr algn="l" rtl="0" eaLnBrk="1" hangingPunct="1">
              <a:spcBef>
                <a:spcPct val="0"/>
              </a:spcBef>
            </a:pPr>
            <a:endParaRPr lang="mk" i="1" dirty="0" smtClean="0"/>
          </a:p>
          <a:p>
            <a:pPr algn="l" rtl="0" eaLnBrk="1" hangingPunct="1">
              <a:spcBef>
                <a:spcPct val="0"/>
              </a:spcBef>
            </a:pPr>
            <a:r>
              <a:rPr lang="mk" b="0" i="0" u="none" dirty="0"/>
              <a:t>Собирање на компјутерски податоци во </a:t>
            </a:r>
            <a:r>
              <a:rPr lang="mk" b="0" i="1" u="none" dirty="0"/>
              <a:t>реално време </a:t>
            </a:r>
            <a:r>
              <a:rPr lang="mk" b="0" i="0" u="none" dirty="0"/>
              <a:t>овозможува истрага во живо и е опишана во членот 20 од Конвенцијата од Будимпешта. Ваков вид наметлива мерка бара соодветно законодавство за да на органите за спроведување закони им се овозможи да собираат или снимаат, со помош на технички средства, податоци во реално време, и исто така овластување да ги примораат провајдерите на услугите да ги собираат или снимаат податоците на нивните клиенти, во рамки на нивните нормални активности, во реално време.</a:t>
            </a:r>
          </a:p>
          <a:p>
            <a:pPr algn="l" rtl="0" eaLnBrk="1" hangingPunct="1">
              <a:spcBef>
                <a:spcPct val="0"/>
              </a:spcBef>
            </a:pPr>
            <a:endParaRPr lang="mk" dirty="0" smtClean="0"/>
          </a:p>
          <a:p>
            <a:pPr algn="l" rtl="0" eaLnBrk="1" hangingPunct="1">
              <a:spcBef>
                <a:spcPct val="0"/>
              </a:spcBef>
            </a:pPr>
            <a:r>
              <a:rPr lang="mk" b="0" i="0" u="none" dirty="0"/>
              <a:t>Овој вид на истражна алатка може да биде многу важен, на пример, за утврдување на изворот на комуникацијата, во поглед на идентификување на извршителот во реално време. </a:t>
            </a:r>
          </a:p>
          <a:p>
            <a:pPr algn="l" rtl="0" eaLnBrk="1" hangingPunct="1">
              <a:spcBef>
                <a:spcPct val="0"/>
              </a:spcBef>
            </a:pPr>
            <a:endParaRPr lang="mk" dirty="0" smtClean="0"/>
          </a:p>
          <a:p>
            <a:pPr algn="l" rtl="0"/>
            <a:r>
              <a:rPr lang="mk" b="0" i="0" u="none" dirty="0"/>
              <a:t>Треба да се напомне дека параграфот 3 од членот 20 ја наметнува обврската на </a:t>
            </a:r>
            <a:r>
              <a:rPr lang="mk" sz="1200" b="0" i="0" u="none" kern="1200" dirty="0">
                <a:solidFill>
                  <a:schemeClr val="tx1"/>
                </a:solidFill>
                <a:effectLst/>
                <a:latin typeface="+mn-lt"/>
                <a:ea typeface="+mn-ea"/>
                <a:cs typeface="+mn-cs"/>
              </a:rPr>
              <a:t>Страните да усвојат вакво законодавство и други мерки кои можат да бидат неопгодни за да се обврзат провајдерите на услугите да го чуваат како таен фактот за извршување на некое од овластувањата од овој член и информациите кои се однесуваат на него</a:t>
            </a:r>
            <a:r>
              <a:rPr lang="mk" b="0" i="0" u="none" dirty="0"/>
              <a:t>.</a:t>
            </a:r>
          </a:p>
          <a:p>
            <a:pPr algn="l" rtl="0"/>
            <a:r>
              <a:rPr lang="mk" sz="1200" b="0" i="0" u="none" kern="1200" dirty="0">
                <a:solidFill>
                  <a:schemeClr val="tx1"/>
                </a:solidFill>
                <a:effectLst/>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Tx/>
              <a:buNone/>
              <a:tabLst/>
              <a:defRPr/>
            </a:pPr>
            <a:r>
              <a:rPr lang="mk" b="0" i="0" u="none" dirty="0"/>
              <a:t>Овој слајд го прикажува целиот текст на членот 20,</a:t>
            </a:r>
            <a:r>
              <a:rPr lang="mk" b="0" i="0" u="none" baseline="0" dirty="0">
                <a:solidFill>
                  <a:srgbClr val="FF0000"/>
                </a:solidFill>
              </a:rPr>
              <a:t>став 1.</a:t>
            </a:r>
            <a:endParaRPr lang="mk" sz="1200" kern="1200" dirty="0" smtClean="0">
              <a:solidFill>
                <a:schemeClr val="tx1"/>
              </a:solidFill>
              <a:effectLst/>
              <a:latin typeface="+mn-lt"/>
              <a:ea typeface="+mn-ea"/>
              <a:cs typeface="+mn-cs"/>
            </a:endParaRPr>
          </a:p>
          <a:p>
            <a:pPr algn="l" rtl="0" eaLnBrk="1" hangingPunct="1">
              <a:spcBef>
                <a:spcPct val="0"/>
              </a:spcBef>
            </a:pPr>
            <a:endParaRPr lang="mk" dirty="0" smtClean="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DF9B9A6E-D87B-4D15-9080-CF743934CFCD}" type="slidenum">
              <a:rPr>
                <a:cs typeface="Arial" charset="0"/>
              </a:rPr>
              <a:pPr fontAlgn="base">
                <a:spcBef>
                  <a:spcPct val="0"/>
                </a:spcBef>
                <a:spcAft>
                  <a:spcPct val="0"/>
                </a:spcAft>
                <a:defRPr/>
              </a:pPr>
              <a:t>92</a:t>
            </a:fld>
            <a:endParaRPr lang="mk"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mk" b="0" i="0" u="none"/>
              <a:t>Овој слајд го прикажува целиот текст на членот 20,</a:t>
            </a:r>
            <a:r>
              <a:rPr lang="mk" b="0" i="0" u="none" baseline="0">
                <a:solidFill>
                  <a:srgbClr val="FF0000"/>
                </a:solidFill>
              </a:rPr>
              <a:t>став 1.</a:t>
            </a:r>
            <a:endParaRPr lang="mk" sz="1200" kern="1200" dirty="0" smtClean="0">
              <a:solidFill>
                <a:schemeClr val="tx1"/>
              </a:solidFill>
              <a:effectLst/>
              <a:latin typeface="+mn-lt"/>
              <a:ea typeface="+mn-ea"/>
              <a:cs typeface="+mn-cs"/>
            </a:endParaRP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94880789-4BB1-4EBC-9F85-1D887610F494}" type="slidenum">
              <a:rPr>
                <a:cs typeface="Arial" charset="0"/>
              </a:rPr>
              <a:pPr fontAlgn="base">
                <a:spcBef>
                  <a:spcPct val="0"/>
                </a:spcBef>
                <a:spcAft>
                  <a:spcPct val="0"/>
                </a:spcAft>
                <a:defRPr/>
              </a:pPr>
              <a:t>93</a:t>
            </a:fld>
            <a:endParaRPr lang="mk">
              <a:cs typeface="Arial" charset="0"/>
            </a:endParaRPr>
          </a:p>
        </p:txBody>
      </p:sp>
    </p:spTree>
    <p:extLst>
      <p:ext uri="{BB962C8B-B14F-4D97-AF65-F5344CB8AC3E}">
        <p14:creationId xmlns:p14="http://schemas.microsoft.com/office/powerpoint/2010/main" val="174863714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го прикажува целиот текст на членот 20,</a:t>
            </a:r>
            <a:r>
              <a:rPr lang="mk" b="0" i="0" u="none" baseline="0">
                <a:solidFill>
                  <a:srgbClr val="FF0000"/>
                </a:solidFill>
              </a:rPr>
              <a:t>став 2.</a:t>
            </a:r>
            <a:endParaRPr lang="mk"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94</a:t>
            </a:fld>
            <a:endParaRPr lang="mk"/>
          </a:p>
        </p:txBody>
      </p:sp>
    </p:spTree>
    <p:extLst>
      <p:ext uri="{BB962C8B-B14F-4D97-AF65-F5344CB8AC3E}">
        <p14:creationId xmlns:p14="http://schemas.microsoft.com/office/powerpoint/2010/main" val="80221029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го прикажува целиот текст на членот 20, </a:t>
            </a:r>
            <a:r>
              <a:rPr lang="mk" b="0" i="0" u="none" baseline="0">
                <a:solidFill>
                  <a:srgbClr val="FF0000"/>
                </a:solidFill>
              </a:rPr>
              <a:t>став 3 и став 4.</a:t>
            </a:r>
            <a:endParaRPr lang="mk"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95</a:t>
            </a:fld>
            <a:endParaRPr lang="mk"/>
          </a:p>
        </p:txBody>
      </p:sp>
    </p:spTree>
    <p:extLst>
      <p:ext uri="{BB962C8B-B14F-4D97-AF65-F5344CB8AC3E}">
        <p14:creationId xmlns:p14="http://schemas.microsoft.com/office/powerpoint/2010/main" val="1061542163"/>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20,</a:t>
            </a:r>
            <a:r>
              <a:rPr lang="mk" b="0" i="0" u="none">
                <a:solidFill>
                  <a:srgbClr val="FF0000"/>
                </a:solidFill>
              </a:rPr>
              <a:t>став 1. Објаснување на овој елемент е дадено на следниот слајд.</a:t>
            </a:r>
            <a:endParaRPr lang="mk" dirty="0" smtClean="0"/>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94880789-4BB1-4EBC-9F85-1D887610F494}" type="slidenum">
              <a:rPr>
                <a:cs typeface="Arial" charset="0"/>
              </a:rPr>
              <a:pPr fontAlgn="base">
                <a:spcBef>
                  <a:spcPct val="0"/>
                </a:spcBef>
                <a:spcAft>
                  <a:spcPct val="0"/>
                </a:spcAft>
                <a:defRPr/>
              </a:pPr>
              <a:t>96</a:t>
            </a:fld>
            <a:endParaRPr lang="mk">
              <a:cs typeface="Arial" charset="0"/>
            </a:endParaRPr>
          </a:p>
        </p:txBody>
      </p:sp>
    </p:spTree>
    <p:extLst>
      <p:ext uri="{BB962C8B-B14F-4D97-AF65-F5344CB8AC3E}">
        <p14:creationId xmlns:p14="http://schemas.microsoft.com/office/powerpoint/2010/main" val="3466623797"/>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Конвенцијата од Будимпешта го користи терминот „надлежни органи“ за да овозможи одредено ниво на флексибилност на страните да овластат соодветен орган во зависност од нивниот правен систем.</a:t>
            </a:r>
            <a:endParaRPr lang="mk" dirty="0" smtClean="0"/>
          </a:p>
          <a:p>
            <a:endParaRPr lang="mk" dirty="0" smtClean="0"/>
          </a:p>
          <a:p>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97</a:t>
            </a:fld>
            <a:endParaRPr lang="mk"/>
          </a:p>
        </p:txBody>
      </p:sp>
    </p:spTree>
    <p:extLst>
      <p:ext uri="{BB962C8B-B14F-4D97-AF65-F5344CB8AC3E}">
        <p14:creationId xmlns:p14="http://schemas.microsoft.com/office/powerpoint/2010/main" val="28963021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20,</a:t>
            </a:r>
            <a:r>
              <a:rPr lang="mk" b="0" i="0" u="none">
                <a:solidFill>
                  <a:srgbClr val="FF0000"/>
                </a:solidFill>
              </a:rPr>
              <a:t>став 1. Објаснување на овој елемент е дадено на следниот слајд.</a:t>
            </a:r>
            <a:endParaRPr lang="mk" dirty="0" smtClean="0"/>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94880789-4BB1-4EBC-9F85-1D887610F494}" type="slidenum">
              <a:rPr>
                <a:cs typeface="Arial" charset="0"/>
              </a:rPr>
              <a:pPr fontAlgn="base">
                <a:spcBef>
                  <a:spcPct val="0"/>
                </a:spcBef>
                <a:spcAft>
                  <a:spcPct val="0"/>
                </a:spcAft>
                <a:defRPr/>
              </a:pPr>
              <a:t>98</a:t>
            </a:fld>
            <a:endParaRPr lang="mk">
              <a:cs typeface="Arial" charset="0"/>
            </a:endParaRPr>
          </a:p>
        </p:txBody>
      </p:sp>
    </p:spTree>
    <p:extLst>
      <p:ext uri="{BB962C8B-B14F-4D97-AF65-F5344CB8AC3E}">
        <p14:creationId xmlns:p14="http://schemas.microsoft.com/office/powerpoint/2010/main" val="1457474762"/>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dirty="0"/>
              <a:t>Надлежни органи можат директно да ги користат техничките средства за собирање на податоците за сообраќајот. Конвенцијата од Будимпешта е технолошки неутрална во тој поглед, и страните се слободни да донесат закони за специфични технички мерки кои можат да се користат за собирање на ваквите податоци од сообраќајот</a:t>
            </a:r>
            <a:r>
              <a:rPr lang="mk" b="0" i="0" u="none" dirty="0" smtClean="0"/>
              <a:t>. Надлежните </a:t>
            </a:r>
            <a:r>
              <a:rPr lang="mk" b="0" i="0" u="none" dirty="0"/>
              <a:t>органи можат исто така да ги принудат провајдерите на услугите да помагаат во однос на ова, вклучувајќи и соработка и помагање на надлежните органи да го реализираат ова овластување. </a:t>
            </a:r>
            <a:endParaRPr lang="mk" dirty="0"/>
          </a:p>
        </p:txBody>
      </p:sp>
      <p:sp>
        <p:nvSpPr>
          <p:cNvPr id="4" name="Slide Number Placeholder 3"/>
          <p:cNvSpPr>
            <a:spLocks noGrp="1"/>
          </p:cNvSpPr>
          <p:nvPr>
            <p:ph type="sldNum" sz="quarter" idx="10"/>
          </p:nvPr>
        </p:nvSpPr>
        <p:spPr/>
        <p:txBody>
          <a:bodyPr/>
          <a:lstStyle/>
          <a:p>
            <a:pPr algn="l" rtl="0">
              <a:defRPr/>
            </a:pPr>
            <a:fld id="{8088F57B-6717-4775-B66F-4AFB743CA85B}" type="slidenum">
              <a:rPr/>
              <a:pPr>
                <a:defRPr/>
              </a:pPr>
              <a:t>99</a:t>
            </a:fld>
            <a:endParaRPr lang="mk"/>
          </a:p>
        </p:txBody>
      </p:sp>
    </p:spTree>
    <p:extLst>
      <p:ext uri="{BB962C8B-B14F-4D97-AF65-F5344CB8AC3E}">
        <p14:creationId xmlns:p14="http://schemas.microsoft.com/office/powerpoint/2010/main" val="74373402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a:t>Овој слајд прикажува еден елемент од членот 20,</a:t>
            </a:r>
            <a:r>
              <a:rPr lang="mk" b="0" i="0" u="none">
                <a:solidFill>
                  <a:srgbClr val="FF0000"/>
                </a:solidFill>
              </a:rPr>
              <a:t>став 1. Објаснување на овој елемент е дадено на следниот слајд.</a:t>
            </a:r>
            <a:endParaRPr lang="mk" dirty="0" smtClean="0"/>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lgn="l" rtl="0" fontAlgn="base">
              <a:spcBef>
                <a:spcPct val="0"/>
              </a:spcBef>
              <a:spcAft>
                <a:spcPct val="0"/>
              </a:spcAft>
              <a:defRPr/>
            </a:pPr>
            <a:fld id="{94880789-4BB1-4EBC-9F85-1D887610F494}" type="slidenum">
              <a:rPr>
                <a:cs typeface="Arial" charset="0"/>
              </a:rPr>
              <a:pPr fontAlgn="base">
                <a:spcBef>
                  <a:spcPct val="0"/>
                </a:spcBef>
                <a:spcAft>
                  <a:spcPct val="0"/>
                </a:spcAft>
                <a:defRPr/>
              </a:pPr>
              <a:t>100</a:t>
            </a:fld>
            <a:endParaRPr lang="mk">
              <a:cs typeface="Arial" charset="0"/>
            </a:endParaRPr>
          </a:p>
        </p:txBody>
      </p:sp>
    </p:spTree>
    <p:extLst>
      <p:ext uri="{BB962C8B-B14F-4D97-AF65-F5344CB8AC3E}">
        <p14:creationId xmlns:p14="http://schemas.microsoft.com/office/powerpoint/2010/main" val="3519572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CD66CC9-B25F-483D-A125-C624F429E15F}" type="datetime1">
              <a:rPr lang="en-US" smtClean="0"/>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08DCB6-0A76-46F1-B381-FCB2C1A50EF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989D6E-182F-49B9-85F1-7FD844646C26}" type="datetime1">
              <a:rPr lang="en-US" smtClean="0"/>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D6D2B9-6A86-498E-8FB5-A3430BD6FF3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6C4698-E557-47C0-80EE-9F2CB3BE4EC3}" type="datetime1">
              <a:rPr lang="en-US" smtClean="0"/>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E41F6EE-CF39-4D97-9A67-4E68F74797D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CFE7834-AFE2-41A2-A14D-60C72375AD02}" type="datetime1">
              <a:rPr lang="en-US" smtClean="0"/>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66BBF2-DA90-4DEB-8CEB-816DABC8582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B31E3C9-2B2B-4E31-AB19-2A3114EDDCBB}" type="datetime1">
              <a:rPr lang="en-US" smtClean="0"/>
              <a:t>11/9/2017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08BE79-5C6E-46D8-91C0-5419BF43FD7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4EC6DF8-06AD-4602-AA4D-5FAA29D6D6B9}" type="datetime1">
              <a:rPr lang="en-US" smtClean="0"/>
              <a:t>11/9/2017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D646F38-5E7F-4679-A211-C0979F28569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D98C850-C1CC-4743-8EB2-4893D3F7948C}" type="datetime1">
              <a:rPr lang="en-US" smtClean="0"/>
              <a:t>11/9/2017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0465A2E-A52F-403F-A966-54132969A4A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889B5CD-8C21-4351-99EF-3CB45DA04F27}" type="datetime1">
              <a:rPr lang="en-US" smtClean="0"/>
              <a:t>11/9/2017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93117B9-698E-48DD-8543-5FE9407E611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93E3D5C-F120-4D82-B283-C19001A20BE4}" type="datetime1">
              <a:rPr lang="en-US" smtClean="0"/>
              <a:t>11/9/2017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E2D7955-86E9-49F5-A72D-587346A0DA5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13CDD3-5655-4D6B-8A73-B36C1C5DDEE6}" type="datetime1">
              <a:rPr lang="en-US" smtClean="0"/>
              <a:t>11/9/2017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2A76EB-4F0A-4E8B-89FB-7545153A022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7AA094B-4294-46E5-9C83-F4B5DF8F01CF}" type="datetime1">
              <a:rPr lang="en-US" smtClean="0"/>
              <a:t>11/9/2017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2038243-256D-4450-9A1F-43FE3823B4E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EC5768D-25DA-4207-9577-6201AB9269D6}" type="datetime1">
              <a:rPr lang="en-US" smtClean="0"/>
              <a:t>11/9/2017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60FD1F1-3240-4D76-AB7E-4721011DD51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2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4.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0.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3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4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pPr rtl="0" eaLnBrk="1" hangingPunct="1"/>
            <a:r>
              <a:rPr lang="mk" b="0" i="0" u="none"/>
              <a:t>Воведна обука за компјутерски криминал за судии и обвинители</a:t>
            </a:r>
          </a:p>
        </p:txBody>
      </p:sp>
      <p:sp>
        <p:nvSpPr>
          <p:cNvPr id="3" name="Subtitle 2"/>
          <p:cNvSpPr>
            <a:spLocks noGrp="1"/>
          </p:cNvSpPr>
          <p:nvPr>
            <p:ph type="subTitle" idx="1"/>
          </p:nvPr>
        </p:nvSpPr>
        <p:spPr/>
        <p:txBody>
          <a:bodyPr>
            <a:normAutofit/>
          </a:bodyPr>
          <a:lstStyle/>
          <a:p>
            <a:pPr rtl="0" eaLnBrk="1" hangingPunct="1"/>
            <a:r>
              <a:rPr lang="mk" b="0" i="0" u="none">
                <a:solidFill>
                  <a:srgbClr val="898989"/>
                </a:solidFill>
              </a:rPr>
              <a:t>Сесија 1.2.3</a:t>
            </a:r>
          </a:p>
          <a:p>
            <a:pPr rtl="0" eaLnBrk="1" hangingPunct="1"/>
            <a:r>
              <a:rPr lang="mk" b="0" i="0" u="none">
                <a:solidFill>
                  <a:srgbClr val="898989"/>
                </a:solidFill>
              </a:rPr>
              <a:t>Процедурални правила според Конвенцијата од Будимпешта</a:t>
            </a:r>
          </a:p>
        </p:txBody>
      </p:sp>
      <p:sp>
        <p:nvSpPr>
          <p:cNvPr id="5" name="Slide Number Placeholder 4"/>
          <p:cNvSpPr>
            <a:spLocks noGrp="1"/>
          </p:cNvSpPr>
          <p:nvPr>
            <p:ph type="sldNum" sz="quarter" idx="12"/>
          </p:nvPr>
        </p:nvSpPr>
        <p:spPr/>
        <p:txBody>
          <a:bodyPr/>
          <a:lstStyle/>
          <a:p>
            <a:pPr algn="r" rtl="0">
              <a:defRPr/>
            </a:pPr>
            <a:fld id="{3CFFACF2-E39D-4059-8AD8-645529713DC3}" type="slidenum">
              <a:rPr/>
              <a:pPr>
                <a:defRPr/>
              </a:pPr>
              <a:t>1</a:t>
            </a:fld>
            <a:endParaRPr lang="mk" dirty="0"/>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eaLnBrk="1" fontAlgn="auto" hangingPunct="1">
              <a:spcBef>
                <a:spcPts val="0"/>
              </a:spcBef>
              <a:spcAft>
                <a:spcPts val="0"/>
              </a:spcAft>
              <a:defRPr/>
            </a:pPr>
            <a:endParaRPr lang="mk"/>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13"/>
          <p:cNvSpPr txBox="1">
            <a:spLocks noChangeArrowheads="1"/>
          </p:cNvSpPr>
          <p:nvPr/>
        </p:nvSpPr>
        <p:spPr bwMode="auto">
          <a:xfrm>
            <a:off x="1258888" y="-33338"/>
            <a:ext cx="3817937"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algn="l" rtl="0" eaLnBrk="1" hangingPunct="1">
              <a:spcBef>
                <a:spcPct val="0"/>
              </a:spcBef>
              <a:buFontTx/>
              <a:buNone/>
            </a:pPr>
            <a:r>
              <a:rPr lang="mk" b="1" i="0" u="none">
                <a:solidFill>
                  <a:schemeClr val="bg1"/>
                </a:solidFill>
                <a:latin typeface="Arial Narrow" pitchFamily="34" charset="0"/>
              </a:rPr>
              <a:t>iPROCEEDS</a:t>
            </a:r>
            <a:r>
              <a:rPr lang="mk" b="0" i="0" u="none">
                <a:solidFill>
                  <a:schemeClr val="bg1"/>
                </a:solidFill>
                <a:latin typeface="Arial Narrow" pitchFamily="34" charset="0"/>
              </a:rPr>
              <a:t> </a:t>
            </a:r>
          </a:p>
          <a:p>
            <a:pPr algn="l" rtl="0" eaLnBrk="1" hangingPunct="1">
              <a:spcBef>
                <a:spcPct val="0"/>
              </a:spcBef>
              <a:buFontTx/>
              <a:buNone/>
            </a:pPr>
            <a:r>
              <a:rPr lang="mk" sz="1400" b="1" i="0" u="none">
                <a:solidFill>
                  <a:schemeClr val="bg1"/>
                </a:solidFill>
              </a:rPr>
              <a:t>Проект за таргетирање на криминалните приноси од интернет во Југоисточна Европа и во Турција</a:t>
            </a:r>
            <a:endParaRPr lang="mk" altLang="en-US" sz="1400" dirty="0">
              <a:solidFill>
                <a:schemeClr val="bg1"/>
              </a:solidFill>
            </a:endParaRPr>
          </a:p>
          <a:p>
            <a:pPr algn="l" rtl="0" eaLnBrk="1" hangingPunct="1">
              <a:spcBef>
                <a:spcPct val="0"/>
              </a:spcBef>
              <a:buFontTx/>
              <a:buNone/>
            </a:pPr>
            <a:endParaRPr lang="mk" altLang="en-US" sz="1600" b="1" dirty="0">
              <a:solidFill>
                <a:schemeClr val="bg1"/>
              </a:solidFill>
              <a:latin typeface="Arial Narrow" pitchFamily="34" charset="0"/>
            </a:endParaRPr>
          </a:p>
        </p:txBody>
      </p:sp>
      <p:pic>
        <p:nvPicPr>
          <p:cNvPr id="10"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229601" cy="1143000"/>
          </a:xfrm>
        </p:spPr>
        <p:txBody>
          <a:bodyPr/>
          <a:lstStyle/>
          <a:p>
            <a:pPr rtl="0"/>
            <a:r>
              <a:rPr lang="mk" sz="3400" b="1" i="0" u="none"/>
              <a:t>Податоци за сообраќајот</a:t>
            </a:r>
            <a:endParaRPr lang="mk" sz="3400" b="1" dirty="0"/>
          </a:p>
        </p:txBody>
      </p:sp>
      <p:sp>
        <p:nvSpPr>
          <p:cNvPr id="3" name="Content Placeholder 2"/>
          <p:cNvSpPr>
            <a:spLocks noGrp="1"/>
          </p:cNvSpPr>
          <p:nvPr>
            <p:ph idx="1"/>
          </p:nvPr>
        </p:nvSpPr>
        <p:spPr>
          <a:xfrm>
            <a:off x="682171" y="1590910"/>
            <a:ext cx="7779657" cy="4956930"/>
          </a:xfrm>
        </p:spPr>
        <p:txBody>
          <a:bodyPr>
            <a:normAutofit/>
          </a:bodyPr>
          <a:lstStyle/>
          <a:p>
            <a:pPr algn="just" rtl="0">
              <a:spcBef>
                <a:spcPts val="600"/>
              </a:spcBef>
              <a:spcAft>
                <a:spcPts val="1200"/>
              </a:spcAft>
            </a:pPr>
            <a:r>
              <a:rPr lang="mk" b="0" i="0" u="none"/>
              <a:t>Компјутерски податоци </a:t>
            </a:r>
            <a:r>
              <a:rPr lang="mk" b="1" i="0" u="sng"/>
              <a:t>ишто се однесуваат на комуникациите</a:t>
            </a:r>
            <a:r>
              <a:rPr lang="mk" b="0" i="0" u="none"/>
              <a:t> со помош на компјутер, </a:t>
            </a:r>
            <a:r>
              <a:rPr lang="mk" b="1" i="0" u="sng"/>
              <a:t>генерирани од компјутер кои формираат синџир на комуникации</a:t>
            </a:r>
          </a:p>
          <a:p>
            <a:pPr algn="just" rtl="0">
              <a:spcBef>
                <a:spcPts val="600"/>
              </a:spcBef>
              <a:spcAft>
                <a:spcPts val="1200"/>
              </a:spcAft>
            </a:pPr>
            <a:endParaRPr lang="mk" b="1" u="sng" dirty="0" smtClean="0"/>
          </a:p>
          <a:p>
            <a:pPr algn="just" rtl="0">
              <a:spcBef>
                <a:spcPts val="600"/>
              </a:spcBef>
              <a:spcAft>
                <a:spcPts val="1200"/>
              </a:spcAft>
            </a:pPr>
            <a:r>
              <a:rPr lang="mk" b="0" i="0" u="none"/>
              <a:t>Укажува на </a:t>
            </a:r>
            <a:r>
              <a:rPr lang="mk" b="1" i="0" u="sng"/>
              <a:t>потеклото</a:t>
            </a:r>
            <a:r>
              <a:rPr lang="mk" b="0" i="0" u="none"/>
              <a:t>, </a:t>
            </a:r>
            <a:r>
              <a:rPr lang="mk" b="1" i="0" u="sng"/>
              <a:t>дестинацијата</a:t>
            </a:r>
            <a:r>
              <a:rPr lang="mk" b="0" i="0" u="none"/>
              <a:t>, </a:t>
            </a:r>
            <a:r>
              <a:rPr lang="mk" b="1" i="0" u="sng"/>
              <a:t>рутата</a:t>
            </a:r>
            <a:r>
              <a:rPr lang="mk" b="0" i="0" u="none"/>
              <a:t>, </a:t>
            </a:r>
            <a:r>
              <a:rPr lang="mk" b="1" i="0" u="sng"/>
              <a:t>времето</a:t>
            </a:r>
            <a:r>
              <a:rPr lang="mk" b="0" i="0" u="none"/>
              <a:t>, </a:t>
            </a:r>
            <a:r>
              <a:rPr lang="mk" b="1" i="0" u="sng"/>
              <a:t>датумот</a:t>
            </a:r>
            <a:r>
              <a:rPr lang="mk" b="0" i="0" u="none"/>
              <a:t>, </a:t>
            </a:r>
            <a:r>
              <a:rPr lang="mk" b="1" i="0" u="sng"/>
              <a:t>големината</a:t>
            </a:r>
            <a:r>
              <a:rPr lang="mk" b="0" i="0" u="none"/>
              <a:t>, </a:t>
            </a:r>
            <a:r>
              <a:rPr lang="mk" b="1" i="0" u="sng"/>
              <a:t>траењето</a:t>
            </a:r>
            <a:r>
              <a:rPr lang="mk" b="1" i="0" u="none"/>
              <a:t> </a:t>
            </a:r>
            <a:r>
              <a:rPr lang="mk" b="0" i="0" u="none"/>
              <a:t>или </a:t>
            </a:r>
            <a:r>
              <a:rPr lang="mk" b="1" i="0" u="sng"/>
              <a:t>видот на основната услуга</a:t>
            </a:r>
            <a:r>
              <a:rPr lang="mk" b="0" i="0" u="none"/>
              <a:t> на комуникацијата. </a:t>
            </a:r>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10</a:t>
            </a:fld>
            <a:endParaRPr lang="mk" dirty="0"/>
          </a:p>
        </p:txBody>
      </p:sp>
    </p:spTree>
    <p:extLst>
      <p:ext uri="{BB962C8B-B14F-4D97-AF65-F5344CB8AC3E}">
        <p14:creationId xmlns:p14="http://schemas.microsoft.com/office/powerpoint/2010/main" val="308072989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42409"/>
            <a:ext cx="8229600" cy="1143000"/>
          </a:xfrm>
        </p:spPr>
        <p:txBody>
          <a:bodyPr rtlCol="0">
            <a:normAutofit/>
          </a:bodyPr>
          <a:lstStyle/>
          <a:p>
            <a:pPr rtl="0" eaLnBrk="1" fontAlgn="auto" hangingPunct="1">
              <a:spcAft>
                <a:spcPts val="0"/>
              </a:spcAft>
              <a:defRPr/>
            </a:pPr>
            <a:r>
              <a:rPr lang="mk" sz="2400" b="1" i="0" u="none" dirty="0"/>
              <a:t>Член 20</a:t>
            </a:r>
            <a:r>
              <a:rPr lang="mk" sz="2400" b="1" dirty="0" smtClean="0"/>
              <a:t/>
            </a:r>
            <a:br>
              <a:rPr lang="mk" sz="2400" b="1" dirty="0" smtClean="0"/>
            </a:br>
            <a:r>
              <a:rPr lang="mk" sz="2400" b="1" i="0" u="none" dirty="0"/>
              <a:t>Собирање податоци за сообраќајот во реално време</a:t>
            </a:r>
            <a:endParaRPr lang="mk" sz="2400"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100</a:t>
            </a:fld>
            <a:endParaRPr lang="mk" dirty="0">
              <a:solidFill>
                <a:schemeClr val="tx1"/>
              </a:solidFill>
            </a:endParaRPr>
          </a:p>
        </p:txBody>
      </p:sp>
      <p:sp>
        <p:nvSpPr>
          <p:cNvPr id="6" name="Rectangle 3"/>
          <p:cNvSpPr txBox="1">
            <a:spLocks noChangeArrowheads="1"/>
          </p:cNvSpPr>
          <p:nvPr/>
        </p:nvSpPr>
        <p:spPr bwMode="auto">
          <a:xfrm>
            <a:off x="457200" y="1185409"/>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rtl="0" eaLnBrk="1" fontAlgn="auto" hangingPunct="1">
              <a:lnSpc>
                <a:spcPct val="90000"/>
              </a:lnSpc>
              <a:spcBef>
                <a:spcPts val="600"/>
              </a:spcBef>
              <a:spcAft>
                <a:spcPts val="1200"/>
              </a:spcAft>
              <a:buFont typeface="+mj-lt"/>
              <a:buAutoNum type="arabicPeriod"/>
              <a:defRPr/>
            </a:pPr>
            <a:r>
              <a:rPr lang="mk" sz="2400" b="0" i="0" u="none" dirty="0">
                <a:latin typeface="+mj-lt"/>
              </a:rPr>
              <a:t>Секоја Страна треба да усвои такви законодавни и останати мерки кои се потребни да ги овласти своите надлежни органи да можат да:</a:t>
            </a:r>
          </a:p>
          <a:p>
            <a:pPr marL="857250" lvl="1" indent="-457200" algn="just" rtl="0" eaLnBrk="1" fontAlgn="auto" hangingPunct="1">
              <a:lnSpc>
                <a:spcPct val="90000"/>
              </a:lnSpc>
              <a:spcBef>
                <a:spcPts val="600"/>
              </a:spcBef>
              <a:spcAft>
                <a:spcPts val="1200"/>
              </a:spcAft>
              <a:buFont typeface="+mj-lt"/>
              <a:buAutoNum type="alphaLcParenR"/>
              <a:defRPr/>
            </a:pPr>
            <a:r>
              <a:rPr lang="mk" sz="2000" b="0" i="0" u="none" dirty="0">
                <a:solidFill>
                  <a:prstClr val="black"/>
                </a:solidFill>
              </a:rPr>
              <a:t>собираат или снимаат со примена на технички средства на територија на таа Страна</a:t>
            </a:r>
            <a:r>
              <a:rPr lang="mk" sz="2000" b="0" i="0" u="none" dirty="0">
                <a:latin typeface="+mj-lt"/>
              </a:rPr>
              <a:t>, и</a:t>
            </a:r>
          </a:p>
          <a:p>
            <a:pPr marL="857250" lvl="1" indent="-457200" algn="just" rtl="0" eaLnBrk="1" fontAlgn="auto" hangingPunct="1">
              <a:lnSpc>
                <a:spcPct val="90000"/>
              </a:lnSpc>
              <a:spcBef>
                <a:spcPts val="600"/>
              </a:spcBef>
              <a:spcAft>
                <a:spcPts val="1200"/>
              </a:spcAft>
              <a:buFont typeface="+mj-lt"/>
              <a:buAutoNum type="alphaLcParenR"/>
              <a:defRPr/>
            </a:pPr>
            <a:r>
              <a:rPr lang="mk" b="1" i="0" u="none" dirty="0">
                <a:solidFill>
                  <a:srgbClr val="FF0000"/>
                </a:solidFill>
                <a:latin typeface="+mj-lt"/>
              </a:rPr>
              <a:t>го принудат провајдерот на услуги, во рамки на неговите постојни технички способности</a:t>
            </a:r>
            <a:r>
              <a:rPr lang="mk" sz="2000" b="0" i="0" u="none" dirty="0">
                <a:latin typeface="+mj-lt"/>
              </a:rPr>
              <a:t>:</a:t>
            </a:r>
          </a:p>
          <a:p>
            <a:pPr marL="1257300" lvl="2" indent="-457200" algn="just" rtl="0" eaLnBrk="1" fontAlgn="auto" hangingPunct="1">
              <a:lnSpc>
                <a:spcPct val="90000"/>
              </a:lnSpc>
              <a:spcBef>
                <a:spcPts val="600"/>
              </a:spcBef>
              <a:spcAft>
                <a:spcPts val="1200"/>
              </a:spcAft>
              <a:buFont typeface="+mj-lt"/>
              <a:buAutoNum type="romanUcPeriod"/>
              <a:defRPr/>
            </a:pPr>
            <a:r>
              <a:rPr lang="mk" b="1" i="0" u="none" dirty="0">
                <a:solidFill>
                  <a:srgbClr val="FF0000"/>
                </a:solidFill>
                <a:latin typeface="+mj-lt"/>
              </a:rPr>
              <a:t>да собира или снима со примена на технички средства на територија на таа Страна</a:t>
            </a:r>
            <a:r>
              <a:rPr lang="mk" sz="1800" b="0" i="0" u="none" dirty="0">
                <a:latin typeface="+mj-lt"/>
              </a:rPr>
              <a:t>; или</a:t>
            </a:r>
          </a:p>
          <a:p>
            <a:pPr marL="1257300" lvl="2" indent="-457200" algn="just" rtl="0" eaLnBrk="1" fontAlgn="auto" hangingPunct="1">
              <a:lnSpc>
                <a:spcPct val="90000"/>
              </a:lnSpc>
              <a:spcBef>
                <a:spcPts val="600"/>
              </a:spcBef>
              <a:spcAft>
                <a:spcPts val="1200"/>
              </a:spcAft>
              <a:buFont typeface="+mj-lt"/>
              <a:buAutoNum type="romanUcPeriod"/>
              <a:defRPr/>
            </a:pPr>
            <a:r>
              <a:rPr lang="mk" b="1" i="0" u="none" dirty="0">
                <a:solidFill>
                  <a:srgbClr val="FF0000"/>
                </a:solidFill>
                <a:latin typeface="+mj-lt"/>
              </a:rPr>
              <a:t>да соработува и им помага на надлежните органи да собираат</a:t>
            </a:r>
            <a:r>
              <a:rPr lang="mk" sz="1800" b="0" i="0" u="none" dirty="0">
                <a:latin typeface="+mj-lt"/>
              </a:rPr>
              <a:t> или снимаат</a:t>
            </a:r>
          </a:p>
          <a:p>
            <a:pPr marL="811213" lvl="1" indent="0" algn="just" rtl="0" eaLnBrk="1" fontAlgn="auto" hangingPunct="1">
              <a:lnSpc>
                <a:spcPct val="90000"/>
              </a:lnSpc>
              <a:spcBef>
                <a:spcPts val="600"/>
              </a:spcBef>
              <a:spcAft>
                <a:spcPts val="1200"/>
              </a:spcAft>
              <a:buFont typeface="Arial" charset="0"/>
              <a:buNone/>
              <a:defRPr/>
            </a:pPr>
            <a:r>
              <a:rPr lang="mk" sz="2000" b="0" i="0" u="none" dirty="0">
                <a:latin typeface="+mj-lt"/>
              </a:rPr>
              <a:t>податоци за сообраќајот, во реално време, поврзани со одредена комуникација на нејзината територија која се пренесува преку компјутерскиот систем.</a:t>
            </a:r>
            <a:endParaRPr lang="mk" sz="2000" dirty="0">
              <a:latin typeface="+mj-lt"/>
            </a:endParaRPr>
          </a:p>
        </p:txBody>
      </p:sp>
    </p:spTree>
    <p:extLst>
      <p:ext uri="{BB962C8B-B14F-4D97-AF65-F5344CB8AC3E}">
        <p14:creationId xmlns:p14="http://schemas.microsoft.com/office/powerpoint/2010/main" val="35758141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Да го принудат провајдерот на услуги</a:t>
            </a:r>
            <a:endParaRPr lang="mk" sz="3600" b="1" dirty="0"/>
          </a:p>
        </p:txBody>
      </p:sp>
      <p:sp>
        <p:nvSpPr>
          <p:cNvPr id="3" name="Content Placeholder 2"/>
          <p:cNvSpPr>
            <a:spLocks noGrp="1"/>
          </p:cNvSpPr>
          <p:nvPr>
            <p:ph idx="1"/>
          </p:nvPr>
        </p:nvSpPr>
        <p:spPr>
          <a:xfrm>
            <a:off x="635000" y="1203552"/>
            <a:ext cx="8229600" cy="4525963"/>
          </a:xfrm>
        </p:spPr>
        <p:txBody>
          <a:bodyPr/>
          <a:lstStyle/>
          <a:p>
            <a:pPr algn="just" rtl="0"/>
            <a:r>
              <a:rPr lang="mk" b="0" i="0" u="none" dirty="0"/>
              <a:t>Се однесува само на степенот на техничката способност на провајдерот на услугите, дали таквите технички карактеристики обично се користат или не </a:t>
            </a:r>
          </a:p>
          <a:p>
            <a:pPr algn="just" rtl="0"/>
            <a:endParaRPr lang="mk" dirty="0"/>
          </a:p>
          <a:p>
            <a:pPr algn="just" rtl="0"/>
            <a:r>
              <a:rPr lang="mk" b="0" i="0" u="none" dirty="0"/>
              <a:t>Не наметнува обврска на провајдерите на услугите да:</a:t>
            </a:r>
          </a:p>
          <a:p>
            <a:pPr lvl="1" algn="just" rtl="0"/>
            <a:r>
              <a:rPr lang="mk" b="0" i="0" u="none" dirty="0"/>
              <a:t>Развиваат нова опрема</a:t>
            </a:r>
          </a:p>
          <a:p>
            <a:pPr lvl="1" algn="just" rtl="0"/>
            <a:r>
              <a:rPr lang="mk" b="0" i="0" u="none" dirty="0"/>
              <a:t>Изнајмат стручна поддршка</a:t>
            </a:r>
          </a:p>
          <a:p>
            <a:pPr lvl="1" algn="just" rtl="0"/>
            <a:r>
              <a:rPr lang="mk" b="0" i="0" u="none" dirty="0"/>
              <a:t>Да се ангажираат во скапа реконфигурација на системите</a:t>
            </a:r>
          </a:p>
          <a:p>
            <a:pPr lvl="1" algn="just" rtl="0"/>
            <a:endParaRPr lang="mk" dirty="0"/>
          </a:p>
          <a:p>
            <a:pPr marL="0" indent="0" algn="just" rtl="0">
              <a:buNone/>
            </a:pPr>
            <a:endParaRPr lang="mk" dirty="0"/>
          </a:p>
          <a:p>
            <a:pPr algn="just" rtl="0"/>
            <a:endParaRPr lang="mk" dirty="0" smtClean="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101</a:t>
            </a:fld>
            <a:endParaRPr lang="mk" dirty="0">
              <a:solidFill>
                <a:schemeClr val="tx1"/>
              </a:solidFill>
            </a:endParaRPr>
          </a:p>
        </p:txBody>
      </p:sp>
    </p:spTree>
    <p:extLst>
      <p:ext uri="{BB962C8B-B14F-4D97-AF65-F5344CB8AC3E}">
        <p14:creationId xmlns:p14="http://schemas.microsoft.com/office/powerpoint/2010/main" val="138018555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Autofit/>
          </a:bodyPr>
          <a:lstStyle/>
          <a:p>
            <a:pPr rtl="0" eaLnBrk="1" fontAlgn="auto" hangingPunct="1">
              <a:spcAft>
                <a:spcPts val="0"/>
              </a:spcAft>
              <a:defRPr/>
            </a:pPr>
            <a:r>
              <a:rPr lang="mk" sz="3400" b="1" i="0" u="none" dirty="0"/>
              <a:t>Член 20</a:t>
            </a:r>
            <a:r>
              <a:rPr lang="mk" sz="3400" b="1" dirty="0" smtClean="0"/>
              <a:t/>
            </a:r>
            <a:br>
              <a:rPr lang="mk" sz="3400" b="1" dirty="0" smtClean="0"/>
            </a:br>
            <a:r>
              <a:rPr lang="mk" sz="3400" b="1" i="0" u="none" dirty="0"/>
              <a:t>Собирање податоци за сообраќајот во реално време</a:t>
            </a:r>
            <a:endParaRPr lang="mk" sz="3400"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102</a:t>
            </a:fld>
            <a:endParaRPr lang="mk" dirty="0">
              <a:solidFill>
                <a:schemeClr val="tx1"/>
              </a:solidFill>
            </a:endParaRPr>
          </a:p>
        </p:txBody>
      </p:sp>
      <p:sp>
        <p:nvSpPr>
          <p:cNvPr id="6" name="Rectangle 3"/>
          <p:cNvSpPr txBox="1">
            <a:spLocks noChangeArrowheads="1"/>
          </p:cNvSpPr>
          <p:nvPr/>
        </p:nvSpPr>
        <p:spPr bwMode="auto">
          <a:xfrm>
            <a:off x="457200" y="1535929"/>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rtl="0" eaLnBrk="1" fontAlgn="auto" hangingPunct="1">
              <a:lnSpc>
                <a:spcPct val="90000"/>
              </a:lnSpc>
              <a:spcBef>
                <a:spcPts val="600"/>
              </a:spcBef>
              <a:spcAft>
                <a:spcPts val="1200"/>
              </a:spcAft>
              <a:buFont typeface="+mj-lt"/>
              <a:buAutoNum type="arabicPeriod"/>
              <a:defRPr/>
            </a:pPr>
            <a:r>
              <a:rPr lang="mk" sz="2400" b="0" i="0" u="none" dirty="0">
                <a:latin typeface="+mj-lt"/>
              </a:rPr>
              <a:t>Секоја Страна треба да усвои такви законодавни и останати мерки кои се потребни да ги овласти своите надлежни органи да можат да:</a:t>
            </a:r>
          </a:p>
          <a:p>
            <a:pPr marL="857250" lvl="1" indent="-457200" algn="just" rtl="0" eaLnBrk="1" fontAlgn="auto" hangingPunct="1">
              <a:lnSpc>
                <a:spcPct val="90000"/>
              </a:lnSpc>
              <a:spcBef>
                <a:spcPts val="600"/>
              </a:spcBef>
              <a:spcAft>
                <a:spcPts val="1200"/>
              </a:spcAft>
              <a:buFont typeface="+mj-lt"/>
              <a:buAutoNum type="alphaLcParenR"/>
              <a:defRPr/>
            </a:pPr>
            <a:r>
              <a:rPr lang="mk" sz="2000" b="0" i="0" u="none" dirty="0">
                <a:solidFill>
                  <a:prstClr val="black"/>
                </a:solidFill>
              </a:rPr>
              <a:t>собираат или снимаат со примена на технички средства на територија на таа Страна</a:t>
            </a:r>
            <a:r>
              <a:rPr lang="mk" sz="2000" b="0" i="0" u="none" dirty="0">
                <a:latin typeface="+mj-lt"/>
              </a:rPr>
              <a:t>, и</a:t>
            </a:r>
          </a:p>
          <a:p>
            <a:pPr marL="857250" lvl="1" indent="-457200" algn="just" rtl="0" eaLnBrk="1" fontAlgn="auto" hangingPunct="1">
              <a:lnSpc>
                <a:spcPct val="90000"/>
              </a:lnSpc>
              <a:spcBef>
                <a:spcPts val="600"/>
              </a:spcBef>
              <a:spcAft>
                <a:spcPts val="1200"/>
              </a:spcAft>
              <a:buFont typeface="+mj-lt"/>
              <a:buAutoNum type="alphaLcParenR"/>
              <a:defRPr/>
            </a:pPr>
            <a:r>
              <a:rPr lang="mk" sz="2000" b="0" i="0" u="none" dirty="0">
                <a:latin typeface="+mj-lt"/>
              </a:rPr>
              <a:t>го принудат провајдерот на услуги, во рамки на неговите постојни технички способности:</a:t>
            </a:r>
          </a:p>
          <a:p>
            <a:pPr marL="1257300" lvl="2" indent="-457200" algn="just" rtl="0" eaLnBrk="1" fontAlgn="auto" hangingPunct="1">
              <a:lnSpc>
                <a:spcPct val="90000"/>
              </a:lnSpc>
              <a:spcBef>
                <a:spcPts val="600"/>
              </a:spcBef>
              <a:spcAft>
                <a:spcPts val="1200"/>
              </a:spcAft>
              <a:buFont typeface="+mj-lt"/>
              <a:buAutoNum type="romanUcPeriod"/>
              <a:defRPr/>
            </a:pPr>
            <a:r>
              <a:rPr lang="mk" sz="1800" b="0" i="0" u="none" dirty="0">
                <a:latin typeface="+mj-lt"/>
              </a:rPr>
              <a:t>да собира или снима со примена на технички средства на територија на таа Страна; или</a:t>
            </a:r>
          </a:p>
          <a:p>
            <a:pPr marL="1257300" lvl="2" indent="-457200" algn="just" rtl="0" eaLnBrk="1" fontAlgn="auto" hangingPunct="1">
              <a:lnSpc>
                <a:spcPct val="90000"/>
              </a:lnSpc>
              <a:spcBef>
                <a:spcPts val="600"/>
              </a:spcBef>
              <a:spcAft>
                <a:spcPts val="1200"/>
              </a:spcAft>
              <a:buFont typeface="+mj-lt"/>
              <a:buAutoNum type="romanUcPeriod"/>
              <a:defRPr/>
            </a:pPr>
            <a:r>
              <a:rPr lang="mk" sz="1800" b="0" i="0" u="none" dirty="0">
                <a:latin typeface="+mj-lt"/>
              </a:rPr>
              <a:t>да соработува и им помага на надлежните органи да собираат или снимаат</a:t>
            </a:r>
          </a:p>
          <a:p>
            <a:pPr marL="811213" lvl="1" indent="0" algn="just" rtl="0" eaLnBrk="1" fontAlgn="auto" hangingPunct="1">
              <a:lnSpc>
                <a:spcPct val="90000"/>
              </a:lnSpc>
              <a:spcBef>
                <a:spcPts val="600"/>
              </a:spcBef>
              <a:spcAft>
                <a:spcPts val="1200"/>
              </a:spcAft>
              <a:buFont typeface="Arial" charset="0"/>
              <a:buNone/>
              <a:defRPr/>
            </a:pPr>
            <a:r>
              <a:rPr lang="mk" sz="2000" b="0" i="0" u="none" dirty="0">
                <a:latin typeface="+mj-lt"/>
              </a:rPr>
              <a:t>податоци за сообраќајот, во реално време, </a:t>
            </a:r>
            <a:r>
              <a:rPr lang="mk" b="1" i="0" u="none" dirty="0">
                <a:solidFill>
                  <a:srgbClr val="FF0000"/>
                </a:solidFill>
                <a:latin typeface="+mj-lt"/>
              </a:rPr>
              <a:t>поврзани со одредена комуникација</a:t>
            </a:r>
            <a:r>
              <a:rPr lang="mk" b="0" i="0" u="none" dirty="0">
                <a:solidFill>
                  <a:srgbClr val="FF0000"/>
                </a:solidFill>
                <a:latin typeface="+mj-lt"/>
              </a:rPr>
              <a:t> </a:t>
            </a:r>
            <a:r>
              <a:rPr lang="mk" sz="2000" b="0" i="0" u="none" dirty="0">
                <a:latin typeface="+mj-lt"/>
              </a:rPr>
              <a:t>на нејзината територија која се пренесува преку компјутерскиот систем.</a:t>
            </a:r>
            <a:endParaRPr lang="mk" sz="2000" dirty="0">
              <a:latin typeface="+mj-lt"/>
            </a:endParaRPr>
          </a:p>
        </p:txBody>
      </p:sp>
    </p:spTree>
    <p:extLst>
      <p:ext uri="{BB962C8B-B14F-4D97-AF65-F5344CB8AC3E}">
        <p14:creationId xmlns:p14="http://schemas.microsoft.com/office/powerpoint/2010/main" val="183628831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Дефинирани комуникации</a:t>
            </a:r>
            <a:endParaRPr lang="mk" sz="3600" b="1" dirty="0"/>
          </a:p>
        </p:txBody>
      </p:sp>
      <p:sp>
        <p:nvSpPr>
          <p:cNvPr id="3" name="Content Placeholder 2"/>
          <p:cNvSpPr>
            <a:spLocks noGrp="1"/>
          </p:cNvSpPr>
          <p:nvPr>
            <p:ph idx="1"/>
          </p:nvPr>
        </p:nvSpPr>
        <p:spPr>
          <a:xfrm>
            <a:off x="635000" y="1585278"/>
            <a:ext cx="8051800" cy="4525963"/>
          </a:xfrm>
        </p:spPr>
        <p:txBody>
          <a:bodyPr/>
          <a:lstStyle/>
          <a:p>
            <a:pPr algn="just" rtl="0">
              <a:spcBef>
                <a:spcPts val="600"/>
              </a:spcBef>
              <a:spcAft>
                <a:spcPts val="1200"/>
              </a:spcAft>
            </a:pPr>
            <a:r>
              <a:rPr lang="mk" sz="3000" b="0" i="0" u="none" dirty="0"/>
              <a:t>Податоците за сообраќајот мораат да бидат поврзани со дефинирани комуникации кои мора да бидат идентификувани од страна на овластен надлежен орган</a:t>
            </a:r>
          </a:p>
          <a:p>
            <a:pPr algn="just" rtl="0">
              <a:spcBef>
                <a:spcPts val="600"/>
              </a:spcBef>
              <a:spcAft>
                <a:spcPts val="1200"/>
              </a:spcAft>
            </a:pPr>
            <a:r>
              <a:rPr lang="mk" sz="3000" b="0" i="0" u="none" dirty="0"/>
              <a:t>Генерален или неселективен надзор или собирање на големи количини сообраќај не е дозволено </a:t>
            </a:r>
          </a:p>
          <a:p>
            <a:pPr algn="just" rtl="0">
              <a:spcBef>
                <a:spcPts val="600"/>
              </a:spcBef>
              <a:spcAft>
                <a:spcPts val="1200"/>
              </a:spcAft>
            </a:pPr>
            <a:r>
              <a:rPr lang="mk" sz="3000" b="0" i="0" u="none" dirty="0"/>
              <a:t>„Рибарските експедиции“ кои бараат да откријат криминални активности не се дозволени</a:t>
            </a:r>
            <a:endParaRPr lang="mk" sz="3000"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103</a:t>
            </a:fld>
            <a:endParaRPr lang="mk" dirty="0">
              <a:solidFill>
                <a:schemeClr val="tx1"/>
              </a:solidFill>
            </a:endParaRPr>
          </a:p>
        </p:txBody>
      </p:sp>
    </p:spTree>
    <p:extLst>
      <p:ext uri="{BB962C8B-B14F-4D97-AF65-F5344CB8AC3E}">
        <p14:creationId xmlns:p14="http://schemas.microsoft.com/office/powerpoint/2010/main" val="186777333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solidFill>
                  <a:prstClr val="black"/>
                </a:solidFill>
              </a:rPr>
              <a:t>Член 20</a:t>
            </a:r>
            <a:r>
              <a:rPr lang="mk" sz="3600" b="1" dirty="0">
                <a:solidFill>
                  <a:prstClr val="black"/>
                </a:solidFill>
              </a:rPr>
              <a:t/>
            </a:r>
            <a:br>
              <a:rPr lang="mk" sz="3600" b="1" dirty="0">
                <a:solidFill>
                  <a:prstClr val="black"/>
                </a:solidFill>
              </a:rPr>
            </a:br>
            <a:r>
              <a:rPr lang="mk" sz="3600" b="1" i="0" u="none">
                <a:solidFill>
                  <a:prstClr val="black"/>
                </a:solidFill>
              </a:rPr>
              <a:t>Собирање податоци за сообраќајот во реално време</a:t>
            </a:r>
            <a:endParaRPr lang="mk" dirty="0"/>
          </a:p>
        </p:txBody>
      </p:sp>
      <p:sp>
        <p:nvSpPr>
          <p:cNvPr id="3" name="Content Placeholder 2"/>
          <p:cNvSpPr>
            <a:spLocks noGrp="1"/>
          </p:cNvSpPr>
          <p:nvPr>
            <p:ph idx="1"/>
          </p:nvPr>
        </p:nvSpPr>
        <p:spPr>
          <a:xfrm>
            <a:off x="457200" y="1830387"/>
            <a:ext cx="8229600" cy="4525963"/>
          </a:xfrm>
        </p:spPr>
        <p:txBody>
          <a:bodyPr/>
          <a:lstStyle/>
          <a:p>
            <a:pPr marL="514350" indent="-514350" algn="just" rtl="0">
              <a:buFont typeface="+mj-lt"/>
              <a:buAutoNum type="arabicPeriod" startAt="2"/>
            </a:pPr>
            <a:r>
              <a:rPr lang="mk" sz="2800" b="0" i="0" u="none" dirty="0"/>
              <a:t>Во случаи кога Страната, поради принципите кои постојат во нејзиниот национален правен систем, не може 	 да усвои мерки кои се наведуваат во ставот 	1 (a), може наместо тоа да усвои законодавни и </a:t>
            </a:r>
            <a:r>
              <a:rPr lang="mk" sz="3600" b="1" i="0" u="none" dirty="0">
                <a:solidFill>
                  <a:srgbClr val="FF0000"/>
                </a:solidFill>
              </a:rPr>
              <a:t>други мерки кои се </a:t>
            </a:r>
            <a:r>
              <a:rPr lang="mk" sz="3600" b="1" i="0" u="none" dirty="0" smtClean="0">
                <a:solidFill>
                  <a:srgbClr val="FF0000"/>
                </a:solidFill>
              </a:rPr>
              <a:t>потребни</a:t>
            </a:r>
            <a:r>
              <a:rPr lang="mk" sz="3600" b="0" i="0" u="none" dirty="0" smtClean="0"/>
              <a:t> </a:t>
            </a:r>
            <a:r>
              <a:rPr lang="mk" sz="2800" b="0" i="0" u="none" dirty="0" smtClean="0"/>
              <a:t>за </a:t>
            </a:r>
            <a:r>
              <a:rPr lang="mk" sz="2800" b="0" i="0" u="none" dirty="0"/>
              <a:t>да овозможи собирање или снимање </a:t>
            </a:r>
            <a:r>
              <a:rPr lang="mk" sz="2800" b="0" i="0" u="none" dirty="0" smtClean="0"/>
              <a:t>во реално </a:t>
            </a:r>
            <a:r>
              <a:rPr lang="mk" sz="2800" b="0" i="0" u="none" dirty="0"/>
              <a:t>време на податоци кои се однесуваат на пренос на одредена комуникација кој се обавува на нејзина територија, со помош на примена на технички средства на таа територија.</a:t>
            </a:r>
            <a:endParaRPr lang="mk" sz="2800"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104</a:t>
            </a:fld>
            <a:endParaRPr lang="mk" dirty="0">
              <a:solidFill>
                <a:schemeClr val="tx1"/>
              </a:solidFill>
            </a:endParaRPr>
          </a:p>
        </p:txBody>
      </p:sp>
    </p:spTree>
    <p:extLst>
      <p:ext uri="{BB962C8B-B14F-4D97-AF65-F5344CB8AC3E}">
        <p14:creationId xmlns:p14="http://schemas.microsoft.com/office/powerpoint/2010/main" val="147398690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Други мерки</a:t>
            </a:r>
            <a:endParaRPr lang="mk" sz="3600" b="1" dirty="0"/>
          </a:p>
        </p:txBody>
      </p:sp>
      <p:sp>
        <p:nvSpPr>
          <p:cNvPr id="3" name="Content Placeholder 2"/>
          <p:cNvSpPr>
            <a:spLocks noGrp="1"/>
          </p:cNvSpPr>
          <p:nvPr>
            <p:ph idx="1"/>
          </p:nvPr>
        </p:nvSpPr>
        <p:spPr>
          <a:xfrm>
            <a:off x="635000" y="1417638"/>
            <a:ext cx="8051800" cy="4525963"/>
          </a:xfrm>
        </p:spPr>
        <p:txBody>
          <a:bodyPr/>
          <a:lstStyle/>
          <a:p>
            <a:pPr algn="just" rtl="0"/>
            <a:r>
              <a:rPr lang="mk" b="0" i="0" u="none" dirty="0"/>
              <a:t>Некои јурисдикции не дозволуваат органите за спроведување закон да собираат или снимаат податоци во реално време без помош или барем знаење на провајдерот на услугите </a:t>
            </a:r>
          </a:p>
          <a:p>
            <a:pPr algn="just" rtl="0"/>
            <a:endParaRPr lang="mk" dirty="0"/>
          </a:p>
          <a:p>
            <a:pPr algn="just" rtl="0"/>
            <a:r>
              <a:rPr lang="mk" b="0" i="0" u="none" dirty="0"/>
              <a:t>Други мерки кои можат да бидат усвоени, вклучително и:</a:t>
            </a:r>
          </a:p>
          <a:p>
            <a:pPr lvl="1" algn="just" rtl="0"/>
            <a:r>
              <a:rPr lang="mk" b="0" i="0" u="none" dirty="0"/>
              <a:t>Принудување на провајдерот на услугите да обезбеди неопходни технички можности</a:t>
            </a:r>
            <a:endParaRPr lang="mk"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105</a:t>
            </a:fld>
            <a:endParaRPr lang="mk" dirty="0">
              <a:solidFill>
                <a:schemeClr val="tx1"/>
              </a:solidFill>
            </a:endParaRPr>
          </a:p>
        </p:txBody>
      </p:sp>
    </p:spTree>
    <p:extLst>
      <p:ext uri="{BB962C8B-B14F-4D97-AF65-F5344CB8AC3E}">
        <p14:creationId xmlns:p14="http://schemas.microsoft.com/office/powerpoint/2010/main" val="98756502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solidFill>
                  <a:prstClr val="black"/>
                </a:solidFill>
              </a:rPr>
              <a:t>Член 20</a:t>
            </a:r>
            <a:r>
              <a:rPr lang="mk" sz="3600" b="1" dirty="0">
                <a:solidFill>
                  <a:prstClr val="black"/>
                </a:solidFill>
              </a:rPr>
              <a:t/>
            </a:r>
            <a:br>
              <a:rPr lang="mk" sz="3600" b="1" dirty="0">
                <a:solidFill>
                  <a:prstClr val="black"/>
                </a:solidFill>
              </a:rPr>
            </a:br>
            <a:r>
              <a:rPr lang="mk" sz="3600" b="1" i="0" u="none">
                <a:solidFill>
                  <a:prstClr val="black"/>
                </a:solidFill>
              </a:rPr>
              <a:t>Собирање податоци за сообраќајот во реално време</a:t>
            </a:r>
            <a:endParaRPr lang="mk" dirty="0"/>
          </a:p>
        </p:txBody>
      </p:sp>
      <p:sp>
        <p:nvSpPr>
          <p:cNvPr id="3" name="Content Placeholder 2"/>
          <p:cNvSpPr>
            <a:spLocks noGrp="1"/>
          </p:cNvSpPr>
          <p:nvPr>
            <p:ph idx="1"/>
          </p:nvPr>
        </p:nvSpPr>
        <p:spPr>
          <a:xfrm>
            <a:off x="457200" y="2042160"/>
            <a:ext cx="8229600" cy="4084003"/>
          </a:xfrm>
        </p:spPr>
        <p:txBody>
          <a:bodyPr/>
          <a:lstStyle/>
          <a:p>
            <a:pPr marL="514350" indent="-514350" algn="just" rtl="0">
              <a:buFont typeface="+mj-lt"/>
              <a:buAutoNum type="arabicPeriod" startAt="3"/>
            </a:pPr>
            <a:r>
              <a:rPr lang="mk" sz="2800" b="0" i="0" u="none"/>
              <a:t>Секоја Страна треба да усвои такво законодавство и други мерки кои можат да бидат неопходни за да се </a:t>
            </a:r>
            <a:r>
              <a:rPr lang="mk" sz="3600" b="1" i="0" u="none">
                <a:solidFill>
                  <a:srgbClr val="FF0000"/>
                </a:solidFill>
              </a:rPr>
              <a:t>обврзат провајдерите на услугите да го чуваат како таен фактот за извршување на некое од овластувањата</a:t>
            </a:r>
            <a:r>
              <a:rPr lang="mk" sz="2800" b="0" i="0" u="none"/>
              <a:t> од овој член и информациите кои се однесуваат на него.</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106</a:t>
            </a:fld>
            <a:endParaRPr lang="mk" dirty="0">
              <a:solidFill>
                <a:schemeClr val="tx1"/>
              </a:solidFill>
            </a:endParaRPr>
          </a:p>
        </p:txBody>
      </p:sp>
    </p:spTree>
    <p:extLst>
      <p:ext uri="{BB962C8B-B14F-4D97-AF65-F5344CB8AC3E}">
        <p14:creationId xmlns:p14="http://schemas.microsoft.com/office/powerpoint/2010/main" val="385556591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Обврзување на провајдерот на услугите да ги чува мерките во тајност</a:t>
            </a:r>
            <a:r>
              <a:rPr lang="mk" sz="3600" b="0" i="0" u="none"/>
              <a:t> </a:t>
            </a:r>
            <a:endParaRPr lang="mk" sz="3600" b="1" dirty="0"/>
          </a:p>
        </p:txBody>
      </p:sp>
      <p:sp>
        <p:nvSpPr>
          <p:cNvPr id="3" name="Content Placeholder 2"/>
          <p:cNvSpPr>
            <a:spLocks noGrp="1"/>
          </p:cNvSpPr>
          <p:nvPr>
            <p:ph idx="1"/>
          </p:nvPr>
        </p:nvSpPr>
        <p:spPr>
          <a:xfrm>
            <a:off x="635000" y="1813878"/>
            <a:ext cx="7914640" cy="4525963"/>
          </a:xfrm>
        </p:spPr>
        <p:txBody>
          <a:bodyPr/>
          <a:lstStyle/>
          <a:p>
            <a:pPr algn="just" rtl="0"/>
            <a:r>
              <a:rPr lang="mk" b="0" i="0" u="none"/>
              <a:t>Ефективна е само ако се преземе без знаење на лицата кои се под истрага </a:t>
            </a:r>
          </a:p>
          <a:p>
            <a:pPr algn="just" rtl="0"/>
            <a:endParaRPr lang="mk" dirty="0"/>
          </a:p>
          <a:p>
            <a:pPr algn="just" rtl="0"/>
            <a:r>
              <a:rPr lang="mk" b="0" i="0" u="none"/>
              <a:t>Страните кои комуницираат не смеат да ја забележат операцијата</a:t>
            </a:r>
          </a:p>
          <a:p>
            <a:pPr algn="just" rtl="0"/>
            <a:endParaRPr lang="mk" dirty="0"/>
          </a:p>
          <a:p>
            <a:pPr algn="just" rtl="0"/>
            <a:r>
              <a:rPr lang="mk" b="0" i="0" u="none"/>
              <a:t>Провајдерот на услугите мора да биде обврзан на тајност </a:t>
            </a:r>
            <a:endParaRPr lang="mk"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107</a:t>
            </a:fld>
            <a:endParaRPr lang="mk" dirty="0">
              <a:solidFill>
                <a:schemeClr val="tx1"/>
              </a:solidFill>
            </a:endParaRPr>
          </a:p>
        </p:txBody>
      </p:sp>
    </p:spTree>
    <p:extLst>
      <p:ext uri="{BB962C8B-B14F-4D97-AF65-F5344CB8AC3E}">
        <p14:creationId xmlns:p14="http://schemas.microsoft.com/office/powerpoint/2010/main" val="279116043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108</a:t>
            </a:fld>
            <a:endParaRPr lang="mk"/>
          </a:p>
        </p:txBody>
      </p:sp>
      <p:sp>
        <p:nvSpPr>
          <p:cNvPr id="5" name="Rectangle 3"/>
          <p:cNvSpPr txBox="1">
            <a:spLocks/>
          </p:cNvSpPr>
          <p:nvPr/>
        </p:nvSpPr>
        <p:spPr bwMode="auto">
          <a:xfrm>
            <a:off x="348344" y="1051560"/>
            <a:ext cx="8519885" cy="463804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mk" sz="2800" b="1" i="1" u="none" dirty="0">
                <a:ea typeface="ＭＳ Ｐゴシック" pitchFamily="34" charset="-128"/>
              </a:rPr>
              <a:t>Пресретнување на податоци од содржини</a:t>
            </a:r>
            <a:endParaRPr lang="mk" altLang="x-none" sz="2800" b="1" i="1" dirty="0">
              <a:ea typeface="ＭＳ Ｐゴシック" pitchFamily="34" charset="-128"/>
            </a:endParaRPr>
          </a:p>
          <a:p>
            <a:pPr marL="0" indent="0" algn="ctr" rtl="0" eaLnBrk="1" hangingPunct="1">
              <a:lnSpc>
                <a:spcPct val="80000"/>
              </a:lnSpc>
              <a:spcBef>
                <a:spcPts val="600"/>
              </a:spcBef>
              <a:spcAft>
                <a:spcPts val="1200"/>
              </a:spcAft>
              <a:buFont typeface="Arial" pitchFamily="34" charset="0"/>
              <a:buNone/>
              <a:defRPr/>
            </a:pPr>
            <a:r>
              <a:rPr lang="mk" sz="2800" b="1" i="1" u="none" dirty="0">
                <a:ea typeface="ＭＳ Ｐゴシック" pitchFamily="34" charset="-128"/>
              </a:rPr>
              <a:t>(Член 21 - Конвенција од Будимпешта)</a:t>
            </a:r>
          </a:p>
          <a:p>
            <a:pPr algn="ctr" rtl="0" eaLnBrk="1" hangingPunct="1">
              <a:lnSpc>
                <a:spcPct val="80000"/>
              </a:lnSpc>
              <a:spcBef>
                <a:spcPts val="600"/>
              </a:spcBef>
              <a:spcAft>
                <a:spcPts val="1200"/>
              </a:spcAft>
              <a:defRPr/>
            </a:pPr>
            <a:endParaRPr lang="mk" altLang="x-none" sz="2800" i="1" dirty="0" smtClean="0">
              <a:ea typeface="ＭＳ Ｐゴシック" pitchFamily="34" charset="-128"/>
            </a:endParaRPr>
          </a:p>
          <a:p>
            <a:pPr algn="ctr" rtl="0" eaLnBrk="1" hangingPunct="1">
              <a:lnSpc>
                <a:spcPct val="80000"/>
              </a:lnSpc>
              <a:spcBef>
                <a:spcPts val="600"/>
              </a:spcBef>
              <a:spcAft>
                <a:spcPts val="1200"/>
              </a:spcAft>
              <a:defRPr/>
            </a:pPr>
            <a:r>
              <a:rPr lang="mk" sz="2800" b="0" i="1" u="none" dirty="0">
                <a:ea typeface="ＭＳ Ｐゴシック" pitchFamily="34" charset="-128"/>
              </a:rPr>
              <a:t>Многу моќна истражна алатка, но исто така и многу наметлива</a:t>
            </a:r>
            <a:r>
              <a:rPr lang="mk" sz="2800" b="0" i="0" u="none" dirty="0">
                <a:ea typeface="ＭＳ Ｐゴシック" pitchFamily="34" charset="-128"/>
              </a:rPr>
              <a:t> </a:t>
            </a:r>
            <a:endParaRPr lang="mk" altLang="x-none" sz="2800" i="1" dirty="0" smtClean="0">
              <a:ea typeface="ＭＳ Ｐゴシック" pitchFamily="34" charset="-128"/>
            </a:endParaRPr>
          </a:p>
          <a:p>
            <a:pPr algn="ctr" rtl="0" eaLnBrk="1" hangingPunct="1">
              <a:lnSpc>
                <a:spcPct val="80000"/>
              </a:lnSpc>
              <a:spcBef>
                <a:spcPts val="600"/>
              </a:spcBef>
              <a:spcAft>
                <a:spcPts val="1200"/>
              </a:spcAft>
              <a:defRPr/>
            </a:pPr>
            <a:r>
              <a:rPr lang="mk" sz="2800" b="0" i="1" u="none" dirty="0">
                <a:ea typeface="ＭＳ Ｐゴシック" pitchFamily="34" charset="-128"/>
              </a:rPr>
              <a:t>Таа е дозволена само во врска со низа сериозни кривични дела кои треба да се утврдат </a:t>
            </a:r>
            <a:r>
              <a:rPr lang="mk" sz="2800" b="0" i="1" u="none" dirty="0" smtClean="0">
                <a:ea typeface="ＭＳ Ｐゴシック" pitchFamily="34" charset="-128"/>
              </a:rPr>
              <a:t>со националното </a:t>
            </a:r>
            <a:r>
              <a:rPr lang="mk" sz="2800" b="0" i="1" u="none" dirty="0">
                <a:ea typeface="ＭＳ Ｐゴシック" pitchFamily="34" charset="-128"/>
              </a:rPr>
              <a:t>законодавство. </a:t>
            </a:r>
          </a:p>
          <a:p>
            <a:pPr algn="ctr" rtl="0" eaLnBrk="1" hangingPunct="1">
              <a:lnSpc>
                <a:spcPct val="80000"/>
              </a:lnSpc>
              <a:spcBef>
                <a:spcPts val="600"/>
              </a:spcBef>
              <a:spcAft>
                <a:spcPts val="1200"/>
              </a:spcAft>
              <a:defRPr/>
            </a:pPr>
            <a:r>
              <a:rPr lang="mk" sz="2800" b="0" i="1" u="none" dirty="0">
                <a:ea typeface="ＭＳ Ｐゴシック" pitchFamily="34" charset="-128"/>
              </a:rPr>
              <a:t>Потребно е да бидат усвоени и адекватни заштитни мерки</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rtl="0" eaLnBrk="1" fontAlgn="auto" hangingPunct="1">
              <a:spcAft>
                <a:spcPts val="0"/>
              </a:spcAft>
              <a:defRPr/>
            </a:pPr>
            <a:r>
              <a:rPr lang="mk" sz="4000" b="1" i="0" u="none"/>
              <a:t>Член 21</a:t>
            </a:r>
            <a:r>
              <a:rPr lang="mk" sz="4000" b="1" dirty="0" smtClean="0"/>
              <a:t/>
            </a:r>
            <a:br>
              <a:rPr lang="mk" sz="4000" b="1" dirty="0" smtClean="0"/>
            </a:br>
            <a:r>
              <a:rPr lang="mk" sz="4000" b="1" i="0" u="none"/>
              <a:t>Пресретнување на содржински податоци</a:t>
            </a:r>
            <a:endParaRPr lang="mk" sz="4000" b="1" dirty="0"/>
          </a:p>
        </p:txBody>
      </p:sp>
      <p:sp>
        <p:nvSpPr>
          <p:cNvPr id="122883" name="Rectangle 3"/>
          <p:cNvSpPr>
            <a:spLocks noGrp="1" noChangeArrowheads="1"/>
          </p:cNvSpPr>
          <p:nvPr>
            <p:ph type="body" idx="1"/>
          </p:nvPr>
        </p:nvSpPr>
        <p:spPr>
          <a:xfrm>
            <a:off x="457200" y="1600201"/>
            <a:ext cx="8229600" cy="4756150"/>
          </a:xfrm>
        </p:spPr>
        <p:txBody>
          <a:bodyPr rtlCol="0">
            <a:normAutofit lnSpcReduction="10000"/>
          </a:bodyPr>
          <a:lstStyle/>
          <a:p>
            <a:pPr marL="457200" indent="-457200" algn="just" rtl="0" eaLnBrk="1" fontAlgn="auto" hangingPunct="1">
              <a:lnSpc>
                <a:spcPct val="80000"/>
              </a:lnSpc>
              <a:spcBef>
                <a:spcPts val="600"/>
              </a:spcBef>
              <a:spcAft>
                <a:spcPts val="1200"/>
              </a:spcAft>
              <a:buFont typeface="+mj-lt"/>
              <a:buAutoNum type="arabicPeriod"/>
              <a:defRPr/>
            </a:pPr>
            <a:r>
              <a:rPr lang="mk" sz="2400" b="0" i="0" u="none"/>
              <a:t>Секоја Страна треба да усвои такви законодавни и останати мерки кои се потребни во врска со низата сериози кривични дела кои треба да се утврдат со националното законодавство, за да ги овласти своите надлежни органи да можат да:</a:t>
            </a:r>
          </a:p>
          <a:p>
            <a:pPr marL="857250" lvl="1" indent="-457200" algn="just" rtl="0" eaLnBrk="1" fontAlgn="auto" hangingPunct="1">
              <a:lnSpc>
                <a:spcPct val="80000"/>
              </a:lnSpc>
              <a:spcBef>
                <a:spcPts val="600"/>
              </a:spcBef>
              <a:spcAft>
                <a:spcPts val="1200"/>
              </a:spcAft>
              <a:buFont typeface="+mj-lt"/>
              <a:buAutoNum type="alphaLcParenR"/>
              <a:defRPr/>
            </a:pPr>
            <a:r>
              <a:rPr lang="mk" sz="2000" b="0" i="0" u="none"/>
              <a:t>собираат или снимаат со примена на технички средства на територија на таа Страна, и</a:t>
            </a:r>
          </a:p>
          <a:p>
            <a:pPr marL="857250" lvl="1" indent="-457200" algn="just" rtl="0" eaLnBrk="1" fontAlgn="auto" hangingPunct="1">
              <a:lnSpc>
                <a:spcPct val="80000"/>
              </a:lnSpc>
              <a:spcBef>
                <a:spcPts val="600"/>
              </a:spcBef>
              <a:spcAft>
                <a:spcPts val="1200"/>
              </a:spcAft>
              <a:buFont typeface="+mj-lt"/>
              <a:buAutoNum type="alphaLcParenR"/>
              <a:defRPr/>
            </a:pPr>
            <a:r>
              <a:rPr lang="mk" sz="2000" b="0" i="0" u="none"/>
              <a:t>го принудат провајдерот на услуги, во рамки на неговите постојни технички способности:</a:t>
            </a:r>
          </a:p>
          <a:p>
            <a:pPr marL="1257300" lvl="2" indent="-457200" algn="just" rtl="0" eaLnBrk="1" fontAlgn="auto" hangingPunct="1">
              <a:lnSpc>
                <a:spcPct val="80000"/>
              </a:lnSpc>
              <a:spcBef>
                <a:spcPts val="600"/>
              </a:spcBef>
              <a:spcAft>
                <a:spcPts val="1200"/>
              </a:spcAft>
              <a:buFont typeface="+mj-lt"/>
              <a:buAutoNum type="romanUcPeriod"/>
              <a:defRPr/>
            </a:pPr>
            <a:r>
              <a:rPr lang="mk" sz="1600" b="0" i="0" u="none"/>
              <a:t>да собира или снима со примена на технички средства на територија на таа Страна; или</a:t>
            </a:r>
          </a:p>
          <a:p>
            <a:pPr marL="1257300" lvl="2" indent="-457200" algn="just" rtl="0" eaLnBrk="1" fontAlgn="auto" hangingPunct="1">
              <a:lnSpc>
                <a:spcPct val="80000"/>
              </a:lnSpc>
              <a:spcBef>
                <a:spcPts val="600"/>
              </a:spcBef>
              <a:spcAft>
                <a:spcPts val="1200"/>
              </a:spcAft>
              <a:buFont typeface="+mj-lt"/>
              <a:buAutoNum type="romanUcPeriod"/>
              <a:defRPr/>
            </a:pPr>
            <a:r>
              <a:rPr lang="mk" sz="1600" b="0" i="0" u="none"/>
              <a:t>да соработува и им помага на надлежните органи да собираат или снимаат</a:t>
            </a:r>
          </a:p>
          <a:p>
            <a:pPr marL="400050" lvl="1" indent="409575" algn="just" rtl="0" eaLnBrk="1" fontAlgn="auto" hangingPunct="1">
              <a:lnSpc>
                <a:spcPct val="80000"/>
              </a:lnSpc>
              <a:spcBef>
                <a:spcPts val="600"/>
              </a:spcBef>
              <a:spcAft>
                <a:spcPts val="1200"/>
              </a:spcAft>
              <a:buNone/>
              <a:defRPr/>
            </a:pPr>
            <a:r>
              <a:rPr lang="mk" sz="2000" b="0" i="0" u="none"/>
              <a:t>	податоци од содржини, во реално време, на одредена комуникација на нејзината 				територија која се пренесува преку компјутерскиот систем.</a:t>
            </a:r>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109</a:t>
            </a:fld>
            <a:endParaRPr lang="mk"/>
          </a:p>
        </p:txBody>
      </p:sp>
    </p:spTree>
    <p:extLst>
      <p:ext uri="{BB962C8B-B14F-4D97-AF65-F5344CB8AC3E}">
        <p14:creationId xmlns:p14="http://schemas.microsoft.com/office/powerpoint/2010/main" val="13502692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262" y="442913"/>
            <a:ext cx="8166538" cy="1143000"/>
          </a:xfrm>
        </p:spPr>
        <p:txBody>
          <a:bodyPr/>
          <a:lstStyle/>
          <a:p>
            <a:pPr rtl="0"/>
            <a:r>
              <a:rPr lang="mk" sz="3400" b="1" i="0" u="none"/>
              <a:t>Содржински податоци</a:t>
            </a:r>
            <a:r>
              <a:rPr lang="mk" sz="3400" b="0" i="0" u="none"/>
              <a:t>	</a:t>
            </a:r>
            <a:endParaRPr lang="mk" sz="3400" b="1" dirty="0"/>
          </a:p>
        </p:txBody>
      </p:sp>
      <p:sp>
        <p:nvSpPr>
          <p:cNvPr id="3" name="Content Placeholder 2"/>
          <p:cNvSpPr>
            <a:spLocks noGrp="1"/>
          </p:cNvSpPr>
          <p:nvPr>
            <p:ph idx="1"/>
          </p:nvPr>
        </p:nvSpPr>
        <p:spPr>
          <a:xfrm>
            <a:off x="435427" y="1847165"/>
            <a:ext cx="8338457" cy="4433660"/>
          </a:xfrm>
        </p:spPr>
        <p:txBody>
          <a:bodyPr>
            <a:normAutofit fontScale="85000" lnSpcReduction="10000"/>
          </a:bodyPr>
          <a:lstStyle/>
          <a:p>
            <a:pPr marL="342900" lvl="1" indent="-342900" algn="l" rtl="0">
              <a:spcBef>
                <a:spcPts val="600"/>
              </a:spcBef>
              <a:spcAft>
                <a:spcPts val="1200"/>
              </a:spcAft>
              <a:buFont typeface="Arial"/>
              <a:buChar char="•"/>
            </a:pPr>
            <a:r>
              <a:rPr lang="mk" sz="3200" b="1" i="0" u="sng"/>
              <a:t>Комуникациска содржина</a:t>
            </a:r>
            <a:r>
              <a:rPr lang="mk" sz="3200" b="0" i="0" u="none"/>
              <a:t> на комуникацијата, односно значењето или смисолот на комуникацијата, или </a:t>
            </a:r>
            <a:r>
              <a:rPr lang="mk" sz="3200" b="1" i="0" u="sng"/>
              <a:t>пораката или информацијата што се пренесува</a:t>
            </a:r>
            <a:r>
              <a:rPr lang="mk" sz="3200" b="0" i="0" u="none"/>
              <a:t> со комуникацијата (освен податоци за сообраќајот) </a:t>
            </a:r>
          </a:p>
          <a:p>
            <a:pPr marL="342900" lvl="1" indent="-342900" algn="l" rtl="0">
              <a:spcBef>
                <a:spcPts val="600"/>
              </a:spcBef>
              <a:spcAft>
                <a:spcPts val="1200"/>
              </a:spcAft>
              <a:buFont typeface="Arial"/>
              <a:buChar char="•"/>
            </a:pPr>
            <a:r>
              <a:rPr lang="mk" sz="3200" b="0" i="0" u="none"/>
              <a:t>Вклучува </a:t>
            </a:r>
            <a:r>
              <a:rPr lang="mk" sz="3200" b="1" i="0" u="sng"/>
              <a:t>зачувани содржини</a:t>
            </a:r>
            <a:r>
              <a:rPr lang="mk" sz="3200" b="1" i="0" u="none"/>
              <a:t> </a:t>
            </a:r>
            <a:r>
              <a:rPr lang="mk" sz="3200" b="0" i="0" u="none"/>
              <a:t>и </a:t>
            </a:r>
            <a:r>
              <a:rPr lang="mk" sz="3200" b="1" i="0" u="sng"/>
              <a:t>идни содржини</a:t>
            </a:r>
            <a:endParaRPr lang="mk" sz="3200" b="1" u="sng" dirty="0"/>
          </a:p>
          <a:p>
            <a:pPr marL="342900" lvl="1" indent="-342900" algn="l" rtl="0">
              <a:spcBef>
                <a:spcPts val="600"/>
              </a:spcBef>
              <a:spcAft>
                <a:spcPts val="1200"/>
              </a:spcAft>
              <a:buFont typeface="Arial"/>
              <a:buChar char="•"/>
            </a:pPr>
            <a:endParaRPr lang="mk" sz="3200" dirty="0" smtClean="0"/>
          </a:p>
          <a:p>
            <a:pPr marL="342900" lvl="1" indent="-342900" algn="l" rtl="0">
              <a:spcBef>
                <a:spcPts val="600"/>
              </a:spcBef>
              <a:spcAft>
                <a:spcPts val="1200"/>
              </a:spcAft>
              <a:buFont typeface="Arial"/>
              <a:buChar char="•"/>
            </a:pPr>
            <a:r>
              <a:rPr lang="mk" sz="3200" b="0" i="0" u="none"/>
              <a:t>На пример, </a:t>
            </a:r>
            <a:r>
              <a:rPr lang="mk" sz="3200" b="1" i="0" u="sng"/>
              <a:t>електронски пораки, слики, филмови, музика</a:t>
            </a:r>
            <a:r>
              <a:rPr lang="mk" sz="3200" b="0" i="0" u="none"/>
              <a:t> и други датотеки</a:t>
            </a:r>
            <a:endParaRPr lang="mk" sz="3200" dirty="0"/>
          </a:p>
        </p:txBody>
      </p:sp>
      <p:sp>
        <p:nvSpPr>
          <p:cNvPr id="4" name="Slide Number Placeholder 3"/>
          <p:cNvSpPr>
            <a:spLocks noGrp="1"/>
          </p:cNvSpPr>
          <p:nvPr>
            <p:ph type="sldNum" sz="quarter" idx="12"/>
          </p:nvPr>
        </p:nvSpPr>
        <p:spPr/>
        <p:txBody>
          <a:bodyPr/>
          <a:lstStyle/>
          <a:p>
            <a:pPr algn="r" rtl="0"/>
            <a:fld id="{CBD56858-EB0B-D04D-B23C-7A827FD60C9F}" type="slidenum">
              <a:rPr/>
              <a:pPr/>
              <a:t>11</a:t>
            </a:fld>
            <a:endParaRPr lang="mk"/>
          </a:p>
        </p:txBody>
      </p:sp>
      <p:sp>
        <p:nvSpPr>
          <p:cNvPr id="5"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mk"/>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rtl="0"/>
            <a:r>
              <a:rPr lang="mk" b="0" i="0" u="none"/>
              <a:t>!</a:t>
            </a:r>
            <a:fld id="{CBD56858-EB0B-D04D-B23C-7A827FD60C9F}" type="slidenum">
              <a:rPr/>
              <a:pPr/>
              <a:t>11</a:t>
            </a:fld>
            <a:endParaRPr lang="mk" dirty="0"/>
          </a:p>
        </p:txBody>
      </p:sp>
    </p:spTree>
    <p:extLst>
      <p:ext uri="{BB962C8B-B14F-4D97-AF65-F5344CB8AC3E}">
        <p14:creationId xmlns:p14="http://schemas.microsoft.com/office/powerpoint/2010/main" val="17602966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rtl="0" eaLnBrk="1" fontAlgn="auto" hangingPunct="1">
              <a:spcAft>
                <a:spcPts val="0"/>
              </a:spcAft>
              <a:defRPr/>
            </a:pPr>
            <a:r>
              <a:rPr lang="mk" sz="4000" b="1" i="0" u="none"/>
              <a:t>Член 21</a:t>
            </a:r>
            <a:r>
              <a:rPr lang="mk" sz="4000" b="1" dirty="0" smtClean="0"/>
              <a:t/>
            </a:r>
            <a:br>
              <a:rPr lang="mk" sz="4000" b="1" dirty="0" smtClean="0"/>
            </a:br>
            <a:r>
              <a:rPr lang="mk" sz="4000" b="1" i="0" u="none"/>
              <a:t>Пресретнување на содржински податоци</a:t>
            </a:r>
            <a:endParaRPr lang="mk" sz="4000" b="1" dirty="0"/>
          </a:p>
        </p:txBody>
      </p:sp>
      <p:sp>
        <p:nvSpPr>
          <p:cNvPr id="122883" name="Rectangle 3"/>
          <p:cNvSpPr>
            <a:spLocks noGrp="1" noChangeArrowheads="1"/>
          </p:cNvSpPr>
          <p:nvPr>
            <p:ph type="body" idx="1"/>
          </p:nvPr>
        </p:nvSpPr>
        <p:spPr>
          <a:xfrm>
            <a:off x="351690" y="1881560"/>
            <a:ext cx="8405446" cy="4492375"/>
          </a:xfrm>
        </p:spPr>
        <p:txBody>
          <a:bodyPr rtlCol="0">
            <a:normAutofit fontScale="92500" lnSpcReduction="20000"/>
          </a:bodyPr>
          <a:lstStyle/>
          <a:p>
            <a:pPr marL="514350" indent="-514350" algn="just" rtl="0">
              <a:buFont typeface="+mj-lt"/>
              <a:buAutoNum type="arabicPeriod" startAt="2"/>
            </a:pPr>
            <a:r>
              <a:rPr lang="mk" b="0" i="0" u="none" dirty="0"/>
              <a:t>Во случаи кога Страната, поради принципите кои постојат во нејзиниот национален правен систем, не </a:t>
            </a:r>
            <a:r>
              <a:rPr lang="mk" b="0" i="0" u="none" dirty="0" smtClean="0"/>
              <a:t>може да </a:t>
            </a:r>
            <a:r>
              <a:rPr lang="mk" b="0" i="0" u="none" dirty="0"/>
              <a:t>усвои мерки кои се наведуваат во ставот 1 (a), може наместо тоа да усвои законодавни и други мерки кои се </a:t>
            </a:r>
            <a:r>
              <a:rPr lang="mk" b="0" i="0" u="none" dirty="0" smtClean="0"/>
              <a:t>потребни за </a:t>
            </a:r>
            <a:r>
              <a:rPr lang="mk" b="0" i="0" u="none" dirty="0"/>
              <a:t>да овозможи собирање или снимање во реално време на податоци од содржина која се однесува на пренос на одредена комуникација кој се обавува на нејзина територија, со помош на примена на технички средства на таа територија.</a:t>
            </a:r>
            <a:endParaRPr lang="mk" dirty="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110</a:t>
            </a:fld>
            <a:endParaRPr lang="mk"/>
          </a:p>
        </p:txBody>
      </p:sp>
    </p:spTree>
    <p:extLst>
      <p:ext uri="{BB962C8B-B14F-4D97-AF65-F5344CB8AC3E}">
        <p14:creationId xmlns:p14="http://schemas.microsoft.com/office/powerpoint/2010/main" val="162753057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Член 21</a:t>
            </a:r>
            <a:r>
              <a:rPr lang="mk" sz="3600" b="1" dirty="0"/>
              <a:t/>
            </a:r>
            <a:br>
              <a:rPr lang="mk" sz="3600" b="1" dirty="0"/>
            </a:br>
            <a:r>
              <a:rPr lang="mk" sz="3600" b="1" i="0" u="none"/>
              <a:t>Пресретнување на содржински податоци</a:t>
            </a:r>
            <a:endParaRPr lang="mk" dirty="0"/>
          </a:p>
        </p:txBody>
      </p:sp>
      <p:sp>
        <p:nvSpPr>
          <p:cNvPr id="3" name="Content Placeholder 2"/>
          <p:cNvSpPr>
            <a:spLocks noGrp="1"/>
          </p:cNvSpPr>
          <p:nvPr>
            <p:ph idx="1"/>
          </p:nvPr>
        </p:nvSpPr>
        <p:spPr>
          <a:xfrm>
            <a:off x="316523" y="1951889"/>
            <a:ext cx="8370277" cy="4016009"/>
          </a:xfrm>
        </p:spPr>
        <p:txBody>
          <a:bodyPr/>
          <a:lstStyle/>
          <a:p>
            <a:pPr marL="514350" indent="-514350" algn="just" rtl="0">
              <a:buFont typeface="+mj-lt"/>
              <a:buAutoNum type="arabicPeriod" startAt="3"/>
            </a:pPr>
            <a:r>
              <a:rPr lang="mk" sz="3000" b="0" i="0" u="none" dirty="0"/>
              <a:t>Секоја Страна треба да усвои такво законодавство и други мерки кои можат да бидат неопходни за да се обврзат провајдерите на услугите да го чуваат како таен фактот за извршување на некое од овластувањата од овој член и информациите кои се однесуваат на него.</a:t>
            </a:r>
          </a:p>
          <a:p>
            <a:pPr marL="514350" indent="-514350" algn="just" rtl="0">
              <a:buFont typeface="+mj-lt"/>
              <a:buAutoNum type="arabicPeriod" startAt="3"/>
            </a:pPr>
            <a:endParaRPr lang="mk" sz="3000" dirty="0"/>
          </a:p>
          <a:p>
            <a:pPr marL="514350" indent="-514350" algn="just" rtl="0">
              <a:buFont typeface="+mj-lt"/>
              <a:buAutoNum type="arabicPeriod" startAt="3"/>
            </a:pPr>
            <a:r>
              <a:rPr lang="mk" sz="3000" b="0" i="0" u="none" dirty="0"/>
              <a:t>Овластувањата и процедурите од овој член ќе бидат предмет на членовите 14 и 15.</a:t>
            </a:r>
            <a:endParaRPr lang="mk" sz="3000" dirty="0"/>
          </a:p>
        </p:txBody>
      </p:sp>
      <p:sp>
        <p:nvSpPr>
          <p:cNvPr id="4" name="Slide Number Placeholder 3"/>
          <p:cNvSpPr>
            <a:spLocks noGrp="1"/>
          </p:cNvSpPr>
          <p:nvPr>
            <p:ph type="sldNum" sz="quarter" idx="12"/>
          </p:nvPr>
        </p:nvSpPr>
        <p:spPr/>
        <p:txBody>
          <a:bodyPr/>
          <a:lstStyle/>
          <a:p>
            <a:pPr algn="r" rtl="0">
              <a:defRPr/>
            </a:pPr>
            <a:fld id="{A966BBF2-DA90-4DEB-8CEB-816DABC85824}" type="slidenum">
              <a:rPr/>
              <a:pPr>
                <a:defRPr/>
              </a:pPr>
              <a:t>111</a:t>
            </a:fld>
            <a:endParaRPr lang="mk"/>
          </a:p>
        </p:txBody>
      </p:sp>
    </p:spTree>
    <p:extLst>
      <p:ext uri="{BB962C8B-B14F-4D97-AF65-F5344CB8AC3E}">
        <p14:creationId xmlns:p14="http://schemas.microsoft.com/office/powerpoint/2010/main" val="228824087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rtl="0" eaLnBrk="1" fontAlgn="auto" hangingPunct="1">
              <a:spcAft>
                <a:spcPts val="0"/>
              </a:spcAft>
              <a:defRPr/>
            </a:pPr>
            <a:r>
              <a:rPr lang="mk" sz="4000" b="1" i="0" u="none"/>
              <a:t>Член 21</a:t>
            </a:r>
            <a:r>
              <a:rPr lang="mk" sz="4000" b="1" dirty="0" smtClean="0"/>
              <a:t/>
            </a:r>
            <a:br>
              <a:rPr lang="mk" sz="4000" b="1" dirty="0" smtClean="0"/>
            </a:br>
            <a:r>
              <a:rPr lang="mk" sz="4000" b="1" i="0" u="none"/>
              <a:t>Пресретнување на содржински податоци</a:t>
            </a:r>
            <a:endParaRPr lang="mk" sz="40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112</a:t>
            </a:fld>
            <a:endParaRPr lang="mk" dirty="0">
              <a:solidFill>
                <a:schemeClr val="tx1"/>
              </a:solidFill>
            </a:endParaRPr>
          </a:p>
        </p:txBody>
      </p:sp>
      <p:sp>
        <p:nvSpPr>
          <p:cNvPr id="6" name="Rectangle 3"/>
          <p:cNvSpPr txBox="1">
            <a:spLocks noChangeArrowheads="1"/>
          </p:cNvSpPr>
          <p:nvPr/>
        </p:nvSpPr>
        <p:spPr bwMode="auto">
          <a:xfrm>
            <a:off x="457200" y="1758466"/>
            <a:ext cx="8229600" cy="475615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rtl="0" eaLnBrk="1" fontAlgn="auto" hangingPunct="1">
              <a:lnSpc>
                <a:spcPct val="80000"/>
              </a:lnSpc>
              <a:spcBef>
                <a:spcPts val="600"/>
              </a:spcBef>
              <a:spcAft>
                <a:spcPts val="1200"/>
              </a:spcAft>
              <a:buFont typeface="+mj-lt"/>
              <a:buAutoNum type="arabicPeriod"/>
              <a:defRPr/>
            </a:pPr>
            <a:r>
              <a:rPr lang="mk" sz="2400" b="0" i="0" u="none"/>
              <a:t>Секоја Страна треба да усвои такви законодавни и останати мерки кои се потребни во врска со низата сериози кривични дела кои треба да се утврдат со националното законодавство, за да ги овласти своите </a:t>
            </a:r>
            <a:r>
              <a:rPr lang="mk" b="1" i="0" u="none">
                <a:solidFill>
                  <a:srgbClr val="FF0000"/>
                </a:solidFill>
              </a:rPr>
              <a:t>надлежни органи</a:t>
            </a:r>
            <a:r>
              <a:rPr lang="mk" b="0" i="0" u="none">
                <a:solidFill>
                  <a:srgbClr val="FF0000"/>
                </a:solidFill>
              </a:rPr>
              <a:t> </a:t>
            </a:r>
            <a:r>
              <a:rPr lang="mk" sz="2400" b="0" i="0" u="none"/>
              <a:t>да можат да:</a:t>
            </a:r>
          </a:p>
          <a:p>
            <a:pPr marL="857250" lvl="1" indent="-457200" algn="just" rtl="0" eaLnBrk="1" fontAlgn="auto" hangingPunct="1">
              <a:lnSpc>
                <a:spcPct val="80000"/>
              </a:lnSpc>
              <a:spcBef>
                <a:spcPts val="600"/>
              </a:spcBef>
              <a:spcAft>
                <a:spcPts val="1200"/>
              </a:spcAft>
              <a:buFont typeface="+mj-lt"/>
              <a:buAutoNum type="alphaLcParenR"/>
              <a:defRPr/>
            </a:pPr>
            <a:r>
              <a:rPr lang="mk" sz="2000" b="0" i="0" u="none"/>
              <a:t>собираат или снимаат со примена на технички средства на територија на таа Страна, и</a:t>
            </a:r>
          </a:p>
          <a:p>
            <a:pPr marL="857250" lvl="1" indent="-457200" algn="just" rtl="0" eaLnBrk="1" fontAlgn="auto" hangingPunct="1">
              <a:lnSpc>
                <a:spcPct val="80000"/>
              </a:lnSpc>
              <a:spcBef>
                <a:spcPts val="600"/>
              </a:spcBef>
              <a:spcAft>
                <a:spcPts val="1200"/>
              </a:spcAft>
              <a:buFont typeface="+mj-lt"/>
              <a:buAutoNum type="alphaLcParenR"/>
              <a:defRPr/>
            </a:pPr>
            <a:r>
              <a:rPr lang="mk" sz="2000" b="0" i="0" u="none"/>
              <a:t>го принудат провајдерот на услуги, во рамки на неговите постојни технички способности:</a:t>
            </a:r>
          </a:p>
          <a:p>
            <a:pPr marL="1257300" lvl="2" indent="-457200" algn="just" rtl="0" eaLnBrk="1" fontAlgn="auto" hangingPunct="1">
              <a:lnSpc>
                <a:spcPct val="80000"/>
              </a:lnSpc>
              <a:spcBef>
                <a:spcPts val="600"/>
              </a:spcBef>
              <a:spcAft>
                <a:spcPts val="1200"/>
              </a:spcAft>
              <a:buFont typeface="+mj-lt"/>
              <a:buAutoNum type="romanUcPeriod"/>
              <a:defRPr/>
            </a:pPr>
            <a:r>
              <a:rPr lang="mk" sz="1600" b="0" i="0" u="none"/>
              <a:t>да собира или снима со примена на технички средства на територија на таа Страна; или</a:t>
            </a:r>
          </a:p>
          <a:p>
            <a:pPr marL="1257300" lvl="2" indent="-457200" algn="just" rtl="0" eaLnBrk="1" fontAlgn="auto" hangingPunct="1">
              <a:lnSpc>
                <a:spcPct val="80000"/>
              </a:lnSpc>
              <a:spcBef>
                <a:spcPts val="600"/>
              </a:spcBef>
              <a:spcAft>
                <a:spcPts val="1200"/>
              </a:spcAft>
              <a:buFont typeface="+mj-lt"/>
              <a:buAutoNum type="romanUcPeriod"/>
              <a:defRPr/>
            </a:pPr>
            <a:r>
              <a:rPr lang="mk" sz="1600" b="0" i="0" u="none"/>
              <a:t>да соработува и им помага на надлежните органи да собираат или снимаат</a:t>
            </a:r>
          </a:p>
          <a:p>
            <a:pPr marL="400050" lvl="1" indent="409575" algn="just" rtl="0" eaLnBrk="1" fontAlgn="auto" hangingPunct="1">
              <a:lnSpc>
                <a:spcPct val="80000"/>
              </a:lnSpc>
              <a:spcBef>
                <a:spcPts val="600"/>
              </a:spcBef>
              <a:spcAft>
                <a:spcPts val="1200"/>
              </a:spcAft>
              <a:buFont typeface="Arial" charset="0"/>
              <a:buNone/>
              <a:defRPr/>
            </a:pPr>
            <a:r>
              <a:rPr lang="mk" sz="2000" b="0" i="0" u="none"/>
              <a:t>	податоци од содржини, во реално време, на одредена комуникација на нејзината 				територија која се пренесува преку компјутерскиот систем.</a:t>
            </a:r>
            <a:endParaRPr lang="mk" sz="2000" dirty="0"/>
          </a:p>
        </p:txBody>
      </p:sp>
    </p:spTree>
    <p:extLst>
      <p:ext uri="{BB962C8B-B14F-4D97-AF65-F5344CB8AC3E}">
        <p14:creationId xmlns:p14="http://schemas.microsoft.com/office/powerpoint/2010/main" val="368598541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Надлежни органи</a:t>
            </a:r>
            <a:endParaRPr lang="mk" sz="3600" b="1" dirty="0"/>
          </a:p>
        </p:txBody>
      </p:sp>
      <p:sp>
        <p:nvSpPr>
          <p:cNvPr id="3" name="Content Placeholder 2"/>
          <p:cNvSpPr>
            <a:spLocks noGrp="1"/>
          </p:cNvSpPr>
          <p:nvPr>
            <p:ph idx="1"/>
          </p:nvPr>
        </p:nvSpPr>
        <p:spPr>
          <a:xfrm>
            <a:off x="635000" y="1493838"/>
            <a:ext cx="8229600" cy="4525963"/>
          </a:xfrm>
        </p:spPr>
        <p:txBody>
          <a:bodyPr/>
          <a:lstStyle/>
          <a:p>
            <a:pPr algn="just" rtl="0"/>
            <a:r>
              <a:rPr lang="mk" b="0" i="0" u="none"/>
              <a:t>Можат да бидат:</a:t>
            </a:r>
          </a:p>
          <a:p>
            <a:pPr lvl="1" algn="just" rtl="0"/>
            <a:r>
              <a:rPr lang="mk" b="0" i="0" u="none"/>
              <a:t>Службеници за спроведување закони</a:t>
            </a:r>
          </a:p>
          <a:p>
            <a:pPr lvl="1" algn="just" rtl="0"/>
            <a:r>
              <a:rPr lang="mk" b="0" i="0" u="none"/>
              <a:t>Судски службеник</a:t>
            </a:r>
          </a:p>
          <a:p>
            <a:pPr lvl="1" algn="just" rtl="0"/>
            <a:r>
              <a:rPr lang="mk" b="0" i="0" u="none"/>
              <a:t>Обвинител или судија</a:t>
            </a:r>
            <a:endParaRPr lang="mk" dirty="0" smtClean="0"/>
          </a:p>
          <a:p>
            <a:pPr lvl="1" algn="just" rtl="0"/>
            <a:r>
              <a:rPr lang="mk" b="0" i="0" u="none"/>
              <a:t>Административни службеник</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113</a:t>
            </a:fld>
            <a:endParaRPr lang="mk" dirty="0">
              <a:solidFill>
                <a:schemeClr val="tx1"/>
              </a:solidFill>
            </a:endParaRPr>
          </a:p>
        </p:txBody>
      </p:sp>
    </p:spTree>
    <p:extLst>
      <p:ext uri="{BB962C8B-B14F-4D97-AF65-F5344CB8AC3E}">
        <p14:creationId xmlns:p14="http://schemas.microsoft.com/office/powerpoint/2010/main" val="39699026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rtl="0" eaLnBrk="1" fontAlgn="auto" hangingPunct="1">
              <a:spcAft>
                <a:spcPts val="0"/>
              </a:spcAft>
              <a:defRPr/>
            </a:pPr>
            <a:r>
              <a:rPr lang="mk" sz="4000" b="1" i="0" u="none"/>
              <a:t>Член 21</a:t>
            </a:r>
            <a:r>
              <a:rPr lang="mk" sz="4000" b="1" dirty="0" smtClean="0"/>
              <a:t/>
            </a:r>
            <a:br>
              <a:rPr lang="mk" sz="4000" b="1" dirty="0" smtClean="0"/>
            </a:br>
            <a:r>
              <a:rPr lang="mk" sz="4000" b="1" i="0" u="none"/>
              <a:t>Пресретнување на содржински податоци</a:t>
            </a:r>
            <a:endParaRPr lang="mk" sz="40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114</a:t>
            </a:fld>
            <a:endParaRPr lang="mk" dirty="0">
              <a:solidFill>
                <a:schemeClr val="tx1"/>
              </a:solidFill>
            </a:endParaRPr>
          </a:p>
        </p:txBody>
      </p:sp>
      <p:sp>
        <p:nvSpPr>
          <p:cNvPr id="6" name="Rectangle 3"/>
          <p:cNvSpPr txBox="1">
            <a:spLocks noChangeArrowheads="1"/>
          </p:cNvSpPr>
          <p:nvPr/>
        </p:nvSpPr>
        <p:spPr bwMode="auto">
          <a:xfrm>
            <a:off x="457200" y="1600201"/>
            <a:ext cx="8229600" cy="475615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rtl="0" eaLnBrk="1" fontAlgn="auto" hangingPunct="1">
              <a:lnSpc>
                <a:spcPct val="80000"/>
              </a:lnSpc>
              <a:spcBef>
                <a:spcPts val="600"/>
              </a:spcBef>
              <a:spcAft>
                <a:spcPts val="1200"/>
              </a:spcAft>
              <a:buFont typeface="+mj-lt"/>
              <a:buAutoNum type="arabicPeriod"/>
              <a:defRPr/>
            </a:pPr>
            <a:r>
              <a:rPr lang="mk" sz="2400" b="0" i="0" u="none"/>
              <a:t>Секоја Страна треба да усвои такви законодавни и останати мерки кои се потребни во врска со низата сериози кривични дела кои треба да се утврдат со националното законодавство, за да ги овласти своите надлежни органи да можат да:</a:t>
            </a:r>
          </a:p>
          <a:p>
            <a:pPr marL="857250" lvl="1" indent="-457200" algn="just" rtl="0" eaLnBrk="1" fontAlgn="auto" hangingPunct="1">
              <a:lnSpc>
                <a:spcPct val="80000"/>
              </a:lnSpc>
              <a:spcBef>
                <a:spcPts val="600"/>
              </a:spcBef>
              <a:spcAft>
                <a:spcPts val="1200"/>
              </a:spcAft>
              <a:buFont typeface="+mj-lt"/>
              <a:buAutoNum type="alphaLcParenR"/>
              <a:defRPr/>
            </a:pPr>
            <a:r>
              <a:rPr lang="mk" b="1" i="0" u="none">
                <a:solidFill>
                  <a:srgbClr val="FF0000"/>
                </a:solidFill>
              </a:rPr>
              <a:t>собираат или снимаат со примена на технички средства</a:t>
            </a:r>
            <a:r>
              <a:rPr lang="mk" sz="2000" b="0" i="0" u="none"/>
              <a:t> на територија на таа Страна, и</a:t>
            </a:r>
          </a:p>
          <a:p>
            <a:pPr marL="857250" lvl="1" indent="-457200" algn="just" rtl="0" eaLnBrk="1" fontAlgn="auto" hangingPunct="1">
              <a:lnSpc>
                <a:spcPct val="80000"/>
              </a:lnSpc>
              <a:spcBef>
                <a:spcPts val="600"/>
              </a:spcBef>
              <a:spcAft>
                <a:spcPts val="1200"/>
              </a:spcAft>
              <a:buFont typeface="+mj-lt"/>
              <a:buAutoNum type="alphaLcParenR"/>
              <a:defRPr/>
            </a:pPr>
            <a:r>
              <a:rPr lang="mk" sz="2000" b="0" i="0" u="none"/>
              <a:t>го принудат провајдерот на услуги, во рамки на неговите постојни технички способности:</a:t>
            </a:r>
          </a:p>
          <a:p>
            <a:pPr marL="1257300" lvl="2" indent="-457200" algn="just" rtl="0" eaLnBrk="1" fontAlgn="auto" hangingPunct="1">
              <a:lnSpc>
                <a:spcPct val="80000"/>
              </a:lnSpc>
              <a:spcBef>
                <a:spcPts val="600"/>
              </a:spcBef>
              <a:spcAft>
                <a:spcPts val="1200"/>
              </a:spcAft>
              <a:buFont typeface="+mj-lt"/>
              <a:buAutoNum type="romanUcPeriod"/>
              <a:defRPr/>
            </a:pPr>
            <a:r>
              <a:rPr lang="mk" sz="1600" b="0" i="0" u="none"/>
              <a:t>да собира или снима со примена на технички средства на територија на таа Страна; или</a:t>
            </a:r>
          </a:p>
          <a:p>
            <a:pPr marL="1257300" lvl="2" indent="-457200" algn="just" rtl="0" eaLnBrk="1" fontAlgn="auto" hangingPunct="1">
              <a:lnSpc>
                <a:spcPct val="80000"/>
              </a:lnSpc>
              <a:spcBef>
                <a:spcPts val="600"/>
              </a:spcBef>
              <a:spcAft>
                <a:spcPts val="1200"/>
              </a:spcAft>
              <a:buFont typeface="+mj-lt"/>
              <a:buAutoNum type="romanUcPeriod"/>
              <a:defRPr/>
            </a:pPr>
            <a:r>
              <a:rPr lang="mk" sz="1600" b="0" i="0" u="none"/>
              <a:t>да соработува и им помага на надлежните органи да собираат или снимаат</a:t>
            </a:r>
          </a:p>
          <a:p>
            <a:pPr marL="400050" lvl="1" indent="409575" algn="just" rtl="0" eaLnBrk="1" fontAlgn="auto" hangingPunct="1">
              <a:lnSpc>
                <a:spcPct val="80000"/>
              </a:lnSpc>
              <a:spcBef>
                <a:spcPts val="600"/>
              </a:spcBef>
              <a:spcAft>
                <a:spcPts val="1200"/>
              </a:spcAft>
              <a:buFont typeface="Arial" charset="0"/>
              <a:buNone/>
              <a:defRPr/>
            </a:pPr>
            <a:r>
              <a:rPr lang="mk" sz="2000" b="0" i="0" u="none"/>
              <a:t>	податоци од содржини, во реално време, на одредена комуникација на нејзината 				територија која се пренесува преку компјутерскиот систем.</a:t>
            </a:r>
            <a:endParaRPr lang="mk" sz="2000" dirty="0"/>
          </a:p>
        </p:txBody>
      </p:sp>
    </p:spTree>
    <p:extLst>
      <p:ext uri="{BB962C8B-B14F-4D97-AF65-F5344CB8AC3E}">
        <p14:creationId xmlns:p14="http://schemas.microsoft.com/office/powerpoint/2010/main" val="134572384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Собирање или снимање со примена на технички средства </a:t>
            </a:r>
            <a:endParaRPr lang="mk" sz="3600" b="1" dirty="0"/>
          </a:p>
        </p:txBody>
      </p:sp>
      <p:sp>
        <p:nvSpPr>
          <p:cNvPr id="3" name="Content Placeholder 2"/>
          <p:cNvSpPr>
            <a:spLocks noGrp="1"/>
          </p:cNvSpPr>
          <p:nvPr>
            <p:ph idx="1"/>
          </p:nvPr>
        </p:nvSpPr>
        <p:spPr>
          <a:xfrm>
            <a:off x="635000" y="1934308"/>
            <a:ext cx="8229600" cy="4085493"/>
          </a:xfrm>
        </p:spPr>
        <p:txBody>
          <a:bodyPr/>
          <a:lstStyle/>
          <a:p>
            <a:pPr algn="just" rtl="0"/>
            <a:r>
              <a:rPr lang="mk" b="0" i="0" u="none"/>
              <a:t>Овој дел од овластувањето се однесува на директно овластување на надлежните органи да собираат или снимаат податоци од содржините во реално време</a:t>
            </a:r>
          </a:p>
          <a:p>
            <a:pPr algn="just" rtl="0"/>
            <a:endParaRPr lang="mk" dirty="0"/>
          </a:p>
          <a:p>
            <a:pPr algn="just" rtl="0"/>
            <a:r>
              <a:rPr lang="mk" b="0" i="0" u="none"/>
              <a:t>Не е потребно усвојување на никаква специфична технологија</a:t>
            </a:r>
          </a:p>
          <a:p>
            <a:pPr algn="just" rtl="0"/>
            <a:endParaRPr lang="mk" dirty="0" smtClean="0"/>
          </a:p>
          <a:p>
            <a:pPr algn="just" rtl="0"/>
            <a:endParaRPr lang="mk" dirty="0"/>
          </a:p>
          <a:p>
            <a:pPr algn="just" rtl="0"/>
            <a:endParaRPr lang="mk" dirty="0" smtClean="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115</a:t>
            </a:fld>
            <a:endParaRPr lang="mk" dirty="0">
              <a:solidFill>
                <a:schemeClr val="tx1"/>
              </a:solidFill>
            </a:endParaRPr>
          </a:p>
        </p:txBody>
      </p:sp>
    </p:spTree>
    <p:extLst>
      <p:ext uri="{BB962C8B-B14F-4D97-AF65-F5344CB8AC3E}">
        <p14:creationId xmlns:p14="http://schemas.microsoft.com/office/powerpoint/2010/main" val="326034047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rtl="0" eaLnBrk="1" fontAlgn="auto" hangingPunct="1">
              <a:spcAft>
                <a:spcPts val="0"/>
              </a:spcAft>
              <a:defRPr/>
            </a:pPr>
            <a:r>
              <a:rPr lang="mk" sz="4000" b="1" i="0" u="none"/>
              <a:t>Член 21</a:t>
            </a:r>
            <a:r>
              <a:rPr lang="mk" sz="4000" b="1" dirty="0" smtClean="0"/>
              <a:t/>
            </a:r>
            <a:br>
              <a:rPr lang="mk" sz="4000" b="1" dirty="0" smtClean="0"/>
            </a:br>
            <a:r>
              <a:rPr lang="mk" sz="4000" b="1" i="0" u="none"/>
              <a:t>Пресретнување на содржински податоци</a:t>
            </a:r>
            <a:endParaRPr lang="mk" sz="40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116</a:t>
            </a:fld>
            <a:endParaRPr lang="mk" dirty="0">
              <a:solidFill>
                <a:schemeClr val="tx1"/>
              </a:solidFill>
            </a:endParaRPr>
          </a:p>
        </p:txBody>
      </p:sp>
      <p:sp>
        <p:nvSpPr>
          <p:cNvPr id="6" name="Rectangle 3"/>
          <p:cNvSpPr txBox="1">
            <a:spLocks noChangeArrowheads="1"/>
          </p:cNvSpPr>
          <p:nvPr/>
        </p:nvSpPr>
        <p:spPr bwMode="auto">
          <a:xfrm>
            <a:off x="457200" y="1582616"/>
            <a:ext cx="8229600" cy="498059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rtl="0" eaLnBrk="1" fontAlgn="auto" hangingPunct="1">
              <a:lnSpc>
                <a:spcPct val="80000"/>
              </a:lnSpc>
              <a:spcBef>
                <a:spcPts val="600"/>
              </a:spcBef>
              <a:spcAft>
                <a:spcPts val="1200"/>
              </a:spcAft>
              <a:buFont typeface="+mj-lt"/>
              <a:buAutoNum type="arabicPeriod"/>
              <a:defRPr/>
            </a:pPr>
            <a:r>
              <a:rPr lang="mk" sz="2400" b="0" i="0" u="none"/>
              <a:t>Секоја Страна треба да усвои такви законодавни и останати мерки кои се потребни во врска со низата сериози кривични дела кои треба да се утврдат со националното законодавство, за да ги овласти своите надлежни органи да можат да:</a:t>
            </a:r>
          </a:p>
          <a:p>
            <a:pPr marL="857250" lvl="1" indent="-457200" algn="just" rtl="0" eaLnBrk="1" fontAlgn="auto" hangingPunct="1">
              <a:lnSpc>
                <a:spcPct val="80000"/>
              </a:lnSpc>
              <a:spcBef>
                <a:spcPts val="600"/>
              </a:spcBef>
              <a:spcAft>
                <a:spcPts val="1200"/>
              </a:spcAft>
              <a:buFont typeface="+mj-lt"/>
              <a:buAutoNum type="alphaLcParenR"/>
              <a:defRPr/>
            </a:pPr>
            <a:r>
              <a:rPr lang="mk" sz="2000" b="0" i="0" u="none"/>
              <a:t>собираат или снимаат со примена на технички средства на територија на таа Страна, и</a:t>
            </a:r>
          </a:p>
          <a:p>
            <a:pPr marL="857250" lvl="1" indent="-457200" algn="just" rtl="0" eaLnBrk="1" fontAlgn="auto" hangingPunct="1">
              <a:lnSpc>
                <a:spcPct val="80000"/>
              </a:lnSpc>
              <a:spcBef>
                <a:spcPts val="600"/>
              </a:spcBef>
              <a:spcAft>
                <a:spcPts val="1200"/>
              </a:spcAft>
              <a:buFont typeface="+mj-lt"/>
              <a:buAutoNum type="alphaLcParenR"/>
              <a:defRPr/>
            </a:pPr>
            <a:r>
              <a:rPr lang="mk" b="1" i="0" u="none">
                <a:solidFill>
                  <a:srgbClr val="FF0000"/>
                </a:solidFill>
              </a:rPr>
              <a:t>го принудат провајдерот на услуги, во рамки на неговите постојни технички способности</a:t>
            </a:r>
            <a:r>
              <a:rPr lang="mk" sz="2000" b="0" i="0" u="none"/>
              <a:t>:</a:t>
            </a:r>
          </a:p>
          <a:p>
            <a:pPr marL="1257300" lvl="2" indent="-457200" algn="just" rtl="0" eaLnBrk="1" fontAlgn="auto" hangingPunct="1">
              <a:lnSpc>
                <a:spcPct val="80000"/>
              </a:lnSpc>
              <a:spcBef>
                <a:spcPts val="600"/>
              </a:spcBef>
              <a:spcAft>
                <a:spcPts val="1200"/>
              </a:spcAft>
              <a:buFont typeface="+mj-lt"/>
              <a:buAutoNum type="romanUcPeriod"/>
              <a:defRPr/>
            </a:pPr>
            <a:r>
              <a:rPr lang="mk" b="0" i="0" u="none"/>
              <a:t>да собира или снима со примена на технички средства на територија на таа Страна; или</a:t>
            </a:r>
          </a:p>
          <a:p>
            <a:pPr marL="1257300" lvl="2" indent="-457200" algn="just" rtl="0" eaLnBrk="1" fontAlgn="auto" hangingPunct="1">
              <a:lnSpc>
                <a:spcPct val="80000"/>
              </a:lnSpc>
              <a:spcBef>
                <a:spcPts val="600"/>
              </a:spcBef>
              <a:spcAft>
                <a:spcPts val="1200"/>
              </a:spcAft>
              <a:buFont typeface="+mj-lt"/>
              <a:buAutoNum type="romanUcPeriod"/>
              <a:defRPr/>
            </a:pPr>
            <a:r>
              <a:rPr lang="mk" sz="2000" b="1" i="0" u="none">
                <a:solidFill>
                  <a:srgbClr val="FF0000"/>
                </a:solidFill>
              </a:rPr>
              <a:t>да соработува и им помага на надлежните органи</a:t>
            </a:r>
            <a:r>
              <a:rPr lang="mk" sz="1600" b="0" i="0" u="none"/>
              <a:t> да собираат или снимаат</a:t>
            </a:r>
          </a:p>
          <a:p>
            <a:pPr marL="400050" lvl="1" indent="409575" algn="just" rtl="0" eaLnBrk="1" fontAlgn="auto" hangingPunct="1">
              <a:lnSpc>
                <a:spcPct val="80000"/>
              </a:lnSpc>
              <a:spcBef>
                <a:spcPts val="600"/>
              </a:spcBef>
              <a:spcAft>
                <a:spcPts val="1200"/>
              </a:spcAft>
              <a:buFont typeface="Arial" charset="0"/>
              <a:buNone/>
              <a:defRPr/>
            </a:pPr>
            <a:r>
              <a:rPr lang="mk" sz="2000" b="0" i="0" u="none"/>
              <a:t>	податоци од содржини, во реално време, на одредена комуникација на нејзината 				територија која се пренесува преку компјутерскиот систем.</a:t>
            </a:r>
            <a:endParaRPr lang="mk" sz="2000" dirty="0"/>
          </a:p>
        </p:txBody>
      </p:sp>
    </p:spTree>
    <p:extLst>
      <p:ext uri="{BB962C8B-B14F-4D97-AF65-F5344CB8AC3E}">
        <p14:creationId xmlns:p14="http://schemas.microsoft.com/office/powerpoint/2010/main" val="1061239847"/>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Да го принудат провајдерот на услуги</a:t>
            </a:r>
            <a:endParaRPr lang="mk" sz="3600" b="1" dirty="0"/>
          </a:p>
        </p:txBody>
      </p:sp>
      <p:sp>
        <p:nvSpPr>
          <p:cNvPr id="3" name="Content Placeholder 2"/>
          <p:cNvSpPr>
            <a:spLocks noGrp="1"/>
          </p:cNvSpPr>
          <p:nvPr>
            <p:ph idx="1"/>
          </p:nvPr>
        </p:nvSpPr>
        <p:spPr>
          <a:xfrm>
            <a:off x="635000" y="1493838"/>
            <a:ext cx="8229600" cy="4525963"/>
          </a:xfrm>
        </p:spPr>
        <p:txBody>
          <a:bodyPr/>
          <a:lstStyle/>
          <a:p>
            <a:pPr algn="just" rtl="0"/>
            <a:r>
              <a:rPr lang="mk" sz="2800" b="0" i="0" u="none" dirty="0"/>
              <a:t>Се однесува само на степенот на техничката способност на провајдерот на услугите, дали таквите технички карактеристики обично се користат или не </a:t>
            </a:r>
          </a:p>
          <a:p>
            <a:pPr algn="just" rtl="0"/>
            <a:endParaRPr lang="mk" sz="2800" dirty="0"/>
          </a:p>
          <a:p>
            <a:pPr algn="just" rtl="0"/>
            <a:r>
              <a:rPr lang="mk" sz="2800" b="0" i="0" u="none" dirty="0"/>
              <a:t>Не наметнува обврска на провајдерите на услугите да:</a:t>
            </a:r>
          </a:p>
          <a:p>
            <a:pPr lvl="1" algn="just" rtl="0"/>
            <a:r>
              <a:rPr lang="mk" b="0" i="0" u="none" dirty="0"/>
              <a:t>Развиваат нова опрема</a:t>
            </a:r>
          </a:p>
          <a:p>
            <a:pPr lvl="1" algn="just" rtl="0"/>
            <a:r>
              <a:rPr lang="mk" b="0" i="0" u="none" dirty="0"/>
              <a:t>Изнајмат стручна поддршка</a:t>
            </a:r>
          </a:p>
          <a:p>
            <a:pPr lvl="1" algn="just" rtl="0"/>
            <a:r>
              <a:rPr lang="mk" b="0" i="0" u="none" dirty="0"/>
              <a:t>Да се ангажираат во скапа реконфигурација на системите</a:t>
            </a:r>
          </a:p>
          <a:p>
            <a:pPr lvl="1" algn="just" rtl="0"/>
            <a:endParaRPr lang="mk" dirty="0"/>
          </a:p>
          <a:p>
            <a:pPr marL="0" indent="0" algn="just" rtl="0">
              <a:buNone/>
            </a:pPr>
            <a:endParaRPr lang="mk" sz="2800" dirty="0"/>
          </a:p>
          <a:p>
            <a:pPr algn="just" rtl="0"/>
            <a:endParaRPr lang="mk" sz="2800" dirty="0" smtClean="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117</a:t>
            </a:fld>
            <a:endParaRPr lang="mk" dirty="0">
              <a:solidFill>
                <a:schemeClr val="tx1"/>
              </a:solidFill>
            </a:endParaRPr>
          </a:p>
        </p:txBody>
      </p:sp>
    </p:spTree>
    <p:extLst>
      <p:ext uri="{BB962C8B-B14F-4D97-AF65-F5344CB8AC3E}">
        <p14:creationId xmlns:p14="http://schemas.microsoft.com/office/powerpoint/2010/main" val="260828657"/>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rtl="0" eaLnBrk="1" fontAlgn="auto" hangingPunct="1">
              <a:spcAft>
                <a:spcPts val="0"/>
              </a:spcAft>
              <a:defRPr/>
            </a:pPr>
            <a:r>
              <a:rPr lang="mk" sz="4000" b="1" i="0" u="none"/>
              <a:t>Член 21</a:t>
            </a:r>
            <a:r>
              <a:rPr lang="mk" sz="4000" b="1" dirty="0" smtClean="0"/>
              <a:t/>
            </a:r>
            <a:br>
              <a:rPr lang="mk" sz="4000" b="1" dirty="0" smtClean="0"/>
            </a:br>
            <a:r>
              <a:rPr lang="mk" sz="4000" b="1" i="0" u="none"/>
              <a:t>Пресретнување на содржински податоци</a:t>
            </a:r>
            <a:endParaRPr lang="mk" sz="40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118</a:t>
            </a:fld>
            <a:endParaRPr lang="mk" dirty="0">
              <a:solidFill>
                <a:schemeClr val="tx1"/>
              </a:solidFill>
            </a:endParaRPr>
          </a:p>
        </p:txBody>
      </p:sp>
      <p:sp>
        <p:nvSpPr>
          <p:cNvPr id="6" name="Rectangle 3"/>
          <p:cNvSpPr txBox="1">
            <a:spLocks noChangeArrowheads="1"/>
          </p:cNvSpPr>
          <p:nvPr/>
        </p:nvSpPr>
        <p:spPr bwMode="auto">
          <a:xfrm>
            <a:off x="457200" y="1600201"/>
            <a:ext cx="8229600" cy="475615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rtl="0" eaLnBrk="1" fontAlgn="auto" hangingPunct="1">
              <a:lnSpc>
                <a:spcPct val="80000"/>
              </a:lnSpc>
              <a:spcBef>
                <a:spcPts val="600"/>
              </a:spcBef>
              <a:spcAft>
                <a:spcPts val="1200"/>
              </a:spcAft>
              <a:buFont typeface="+mj-lt"/>
              <a:buAutoNum type="arabicPeriod"/>
              <a:defRPr/>
            </a:pPr>
            <a:r>
              <a:rPr lang="mk" sz="2400" b="0" i="0" u="none"/>
              <a:t>Секоја Страна треба да усвои такви законодавни и останати мерки кои се потребни во врска со низата сериози кривични дела кои треба да се утврдат со националното законодавство, за да ги овласти своите надлежни органи да можат да:</a:t>
            </a:r>
          </a:p>
          <a:p>
            <a:pPr marL="857250" lvl="1" indent="-457200" algn="just" rtl="0" eaLnBrk="1" fontAlgn="auto" hangingPunct="1">
              <a:lnSpc>
                <a:spcPct val="80000"/>
              </a:lnSpc>
              <a:spcBef>
                <a:spcPts val="600"/>
              </a:spcBef>
              <a:spcAft>
                <a:spcPts val="1200"/>
              </a:spcAft>
              <a:buFont typeface="+mj-lt"/>
              <a:buAutoNum type="alphaLcParenR"/>
              <a:defRPr/>
            </a:pPr>
            <a:r>
              <a:rPr lang="mk" sz="2000" b="0" i="0" u="none"/>
              <a:t>собираат или снимаат со примена на технички средства на територија на таа Страна, и</a:t>
            </a:r>
          </a:p>
          <a:p>
            <a:pPr marL="857250" lvl="1" indent="-457200" algn="just" rtl="0" eaLnBrk="1" fontAlgn="auto" hangingPunct="1">
              <a:lnSpc>
                <a:spcPct val="80000"/>
              </a:lnSpc>
              <a:spcBef>
                <a:spcPts val="600"/>
              </a:spcBef>
              <a:spcAft>
                <a:spcPts val="1200"/>
              </a:spcAft>
              <a:buFont typeface="+mj-lt"/>
              <a:buAutoNum type="alphaLcParenR"/>
              <a:defRPr/>
            </a:pPr>
            <a:r>
              <a:rPr lang="mk" sz="2000" b="0" i="0" u="none"/>
              <a:t>го принудат провајдерот на услуги, во рамки на неговите постојни технички способности:</a:t>
            </a:r>
          </a:p>
          <a:p>
            <a:pPr marL="1257300" lvl="2" indent="-457200" algn="just" rtl="0" eaLnBrk="1" fontAlgn="auto" hangingPunct="1">
              <a:lnSpc>
                <a:spcPct val="80000"/>
              </a:lnSpc>
              <a:spcBef>
                <a:spcPts val="600"/>
              </a:spcBef>
              <a:spcAft>
                <a:spcPts val="1200"/>
              </a:spcAft>
              <a:buFont typeface="+mj-lt"/>
              <a:buAutoNum type="romanUcPeriod"/>
              <a:defRPr/>
            </a:pPr>
            <a:r>
              <a:rPr lang="mk" sz="1600" b="0" i="0" u="none"/>
              <a:t>да собира или снима со примена на технички средства на територија на таа Страна; или</a:t>
            </a:r>
          </a:p>
          <a:p>
            <a:pPr marL="1257300" lvl="2" indent="-457200" algn="just" rtl="0" eaLnBrk="1" fontAlgn="auto" hangingPunct="1">
              <a:lnSpc>
                <a:spcPct val="80000"/>
              </a:lnSpc>
              <a:spcBef>
                <a:spcPts val="600"/>
              </a:spcBef>
              <a:spcAft>
                <a:spcPts val="1200"/>
              </a:spcAft>
              <a:buFont typeface="+mj-lt"/>
              <a:buAutoNum type="romanUcPeriod"/>
              <a:defRPr/>
            </a:pPr>
            <a:r>
              <a:rPr lang="mk" sz="1600" b="0" i="0" u="none"/>
              <a:t>да соработува и им помага на надлежните органи да собираат или снимаат</a:t>
            </a:r>
          </a:p>
          <a:p>
            <a:pPr marL="400050" lvl="1" indent="409575" algn="just" rtl="0" eaLnBrk="1" fontAlgn="auto" hangingPunct="1">
              <a:lnSpc>
                <a:spcPct val="80000"/>
              </a:lnSpc>
              <a:spcBef>
                <a:spcPts val="600"/>
              </a:spcBef>
              <a:spcAft>
                <a:spcPts val="1200"/>
              </a:spcAft>
              <a:buFont typeface="Arial" charset="0"/>
              <a:buNone/>
              <a:defRPr/>
            </a:pPr>
            <a:r>
              <a:rPr lang="mk" sz="2000" b="0" i="0" u="none"/>
              <a:t>	податоци од содржини, во реално време, на</a:t>
            </a:r>
            <a:r>
              <a:rPr lang="mk" b="1" i="0" u="none">
                <a:solidFill>
                  <a:srgbClr val="FF0000"/>
                </a:solidFill>
              </a:rPr>
              <a:t> одредена комуникација</a:t>
            </a:r>
            <a:r>
              <a:rPr lang="mk" sz="2000" b="0" i="0" u="none"/>
              <a:t> на 		нејзината територија која се пренесува преку компјутерскиот систем.</a:t>
            </a:r>
            <a:endParaRPr lang="mk" sz="2000" dirty="0"/>
          </a:p>
        </p:txBody>
      </p:sp>
    </p:spTree>
    <p:extLst>
      <p:ext uri="{BB962C8B-B14F-4D97-AF65-F5344CB8AC3E}">
        <p14:creationId xmlns:p14="http://schemas.microsoft.com/office/powerpoint/2010/main" val="426984423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Дефинирани комуникации</a:t>
            </a:r>
            <a:endParaRPr lang="mk" sz="3600" b="1" dirty="0"/>
          </a:p>
        </p:txBody>
      </p:sp>
      <p:sp>
        <p:nvSpPr>
          <p:cNvPr id="3" name="Content Placeholder 2"/>
          <p:cNvSpPr>
            <a:spLocks noGrp="1"/>
          </p:cNvSpPr>
          <p:nvPr>
            <p:ph idx="1"/>
          </p:nvPr>
        </p:nvSpPr>
        <p:spPr>
          <a:xfrm>
            <a:off x="635000" y="1493838"/>
            <a:ext cx="8051800" cy="4525963"/>
          </a:xfrm>
        </p:spPr>
        <p:txBody>
          <a:bodyPr/>
          <a:lstStyle/>
          <a:p>
            <a:pPr algn="just" rtl="0">
              <a:spcBef>
                <a:spcPts val="600"/>
              </a:spcBef>
              <a:spcAft>
                <a:spcPts val="1200"/>
              </a:spcAft>
            </a:pPr>
            <a:r>
              <a:rPr lang="mk" sz="3000" b="0" i="0" u="none" dirty="0"/>
              <a:t>Податоците од </a:t>
            </a:r>
            <a:r>
              <a:rPr lang="mk" sz="3000" b="0" i="0" u="none" dirty="0" smtClean="0"/>
              <a:t>содржините мораат </a:t>
            </a:r>
            <a:r>
              <a:rPr lang="mk" sz="3000" b="0" i="0" u="none" dirty="0"/>
              <a:t>да бидат поврзани со дефинирани комуникации кои мора да бидат идентификувани од страна на овластен надлежен орган</a:t>
            </a:r>
          </a:p>
          <a:p>
            <a:pPr algn="just" rtl="0">
              <a:spcBef>
                <a:spcPts val="600"/>
              </a:spcBef>
              <a:spcAft>
                <a:spcPts val="1200"/>
              </a:spcAft>
            </a:pPr>
            <a:r>
              <a:rPr lang="mk" sz="3000" b="0" i="0" u="none" dirty="0"/>
              <a:t>Генерален или неселективен надзор или собирање на големи количини податоци од содржини не е дозволено </a:t>
            </a:r>
          </a:p>
          <a:p>
            <a:pPr algn="just" rtl="0">
              <a:spcBef>
                <a:spcPts val="600"/>
              </a:spcBef>
              <a:spcAft>
                <a:spcPts val="1200"/>
              </a:spcAft>
            </a:pPr>
            <a:r>
              <a:rPr lang="mk" sz="3000" b="0" i="0" u="none" dirty="0"/>
              <a:t>„Рибарските експедиции“ кои бараат да откријат криминални активности не се дозволени</a:t>
            </a:r>
            <a:endParaRPr lang="mk" sz="3000"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119</a:t>
            </a:fld>
            <a:endParaRPr lang="mk" dirty="0">
              <a:solidFill>
                <a:schemeClr val="tx1"/>
              </a:solidFill>
            </a:endParaRPr>
          </a:p>
        </p:txBody>
      </p:sp>
    </p:spTree>
    <p:extLst>
      <p:ext uri="{BB962C8B-B14F-4D97-AF65-F5344CB8AC3E}">
        <p14:creationId xmlns:p14="http://schemas.microsoft.com/office/powerpoint/2010/main" val="1663671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p:cNvSpPr>
          <p:nvPr>
            <p:ph type="body" idx="1"/>
          </p:nvPr>
        </p:nvSpPr>
        <p:spPr>
          <a:xfrm>
            <a:off x="420914" y="274862"/>
            <a:ext cx="8519885" cy="5835648"/>
          </a:xfrm>
          <a:ln w="38100">
            <a:solidFill>
              <a:srgbClr val="FF0000"/>
            </a:solidFill>
          </a:ln>
        </p:spPr>
        <p:txBody>
          <a:bodyPr/>
          <a:lstStyle/>
          <a:p>
            <a:pPr marL="0" indent="0" algn="ctr" rtl="0" eaLnBrk="1" hangingPunct="1">
              <a:lnSpc>
                <a:spcPct val="80000"/>
              </a:lnSpc>
              <a:spcBef>
                <a:spcPts val="600"/>
              </a:spcBef>
              <a:spcAft>
                <a:spcPts val="1200"/>
              </a:spcAft>
              <a:buFont typeface="Arial" pitchFamily="34" charset="0"/>
              <a:buNone/>
              <a:defRPr/>
            </a:pPr>
            <a:r>
              <a:rPr lang="mk" sz="2800" b="1" i="1" u="none" dirty="0" smtClean="0">
                <a:ea typeface="ＭＳ Ｐゴシック" pitchFamily="34" charset="-128"/>
              </a:rPr>
              <a:t>Експедитивно </a:t>
            </a:r>
            <a:r>
              <a:rPr lang="mk" sz="2800" b="1" i="1" u="none" dirty="0">
                <a:ea typeface="ＭＳ Ｐゴシック" pitchFamily="34" charset="-128"/>
              </a:rPr>
              <a:t>зачувување на компјутерски податоци</a:t>
            </a:r>
            <a:r>
              <a:rPr lang="mk" sz="2800" b="0" i="0" u="none" dirty="0">
                <a:ea typeface="ＭＳ Ｐゴシック" pitchFamily="34" charset="-128"/>
              </a:rPr>
              <a:t> </a:t>
            </a:r>
            <a:endParaRPr lang="mk" altLang="x-none" sz="2800" b="1" i="1" dirty="0" smtClean="0">
              <a:ea typeface="ＭＳ Ｐゴシック" pitchFamily="34" charset="-128"/>
            </a:endParaRPr>
          </a:p>
          <a:p>
            <a:pPr marL="0" indent="0" algn="ctr" rtl="0" eaLnBrk="1" hangingPunct="1">
              <a:lnSpc>
                <a:spcPct val="80000"/>
              </a:lnSpc>
              <a:spcBef>
                <a:spcPts val="600"/>
              </a:spcBef>
              <a:spcAft>
                <a:spcPts val="1200"/>
              </a:spcAft>
              <a:buFont typeface="Arial" pitchFamily="34" charset="0"/>
              <a:buNone/>
              <a:defRPr/>
            </a:pPr>
            <a:r>
              <a:rPr lang="mk" sz="2800" b="1" i="1" u="none" dirty="0">
                <a:ea typeface="ＭＳ Ｐゴシック" pitchFamily="34" charset="-128"/>
              </a:rPr>
              <a:t>Експедитивно зачувување и обелоденување на компјутерски податоци</a:t>
            </a:r>
          </a:p>
          <a:p>
            <a:pPr marL="0" indent="0" algn="ctr" rtl="0" eaLnBrk="1" hangingPunct="1">
              <a:lnSpc>
                <a:spcPct val="80000"/>
              </a:lnSpc>
              <a:spcBef>
                <a:spcPts val="600"/>
              </a:spcBef>
              <a:spcAft>
                <a:spcPts val="1200"/>
              </a:spcAft>
              <a:buFont typeface="Arial" pitchFamily="34" charset="0"/>
              <a:buNone/>
              <a:defRPr/>
            </a:pPr>
            <a:r>
              <a:rPr lang="mk" sz="2800" b="1" i="1" u="none" dirty="0">
                <a:ea typeface="ＭＳ Ｐゴシック" pitchFamily="34" charset="-128"/>
              </a:rPr>
              <a:t>(Членови 16 и 17</a:t>
            </a:r>
            <a:r>
              <a:rPr lang="mk" sz="2800" b="0" i="1" u="none" dirty="0">
                <a:ea typeface="ＭＳ Ｐゴシック" pitchFamily="34" charset="-128"/>
              </a:rPr>
              <a:t> – </a:t>
            </a:r>
            <a:r>
              <a:rPr lang="mk" sz="2800" b="1" i="1" u="none" dirty="0">
                <a:ea typeface="ＭＳ Ｐゴシック" pitchFamily="34" charset="-128"/>
              </a:rPr>
              <a:t>Конвенција од Будимпешта</a:t>
            </a:r>
            <a:r>
              <a:rPr lang="mk" sz="2800" b="0" i="1" u="none" dirty="0">
                <a:ea typeface="ＭＳ Ｐゴシック" pitchFamily="34" charset="-128"/>
              </a:rPr>
              <a:t>)</a:t>
            </a:r>
          </a:p>
          <a:p>
            <a:pPr algn="l" rtl="0" eaLnBrk="1" hangingPunct="1">
              <a:lnSpc>
                <a:spcPct val="80000"/>
              </a:lnSpc>
              <a:spcBef>
                <a:spcPts val="600"/>
              </a:spcBef>
              <a:spcAft>
                <a:spcPts val="1200"/>
              </a:spcAft>
              <a:defRPr/>
            </a:pPr>
            <a:endParaRPr lang="mk" altLang="x-none" sz="1800" dirty="0" smtClean="0">
              <a:ea typeface="ＭＳ Ｐゴシック" pitchFamily="34" charset="-128"/>
            </a:endParaRPr>
          </a:p>
          <a:p>
            <a:pPr algn="ctr" rtl="0" eaLnBrk="1" hangingPunct="1">
              <a:lnSpc>
                <a:spcPct val="80000"/>
              </a:lnSpc>
              <a:spcBef>
                <a:spcPts val="600"/>
              </a:spcBef>
              <a:spcAft>
                <a:spcPts val="1200"/>
              </a:spcAft>
              <a:defRPr/>
            </a:pPr>
            <a:r>
              <a:rPr lang="mk" sz="2400" b="0" i="1" u="none" dirty="0">
                <a:ea typeface="ＭＳ Ｐゴシック" pitchFamily="34" charset="-128"/>
              </a:rPr>
              <a:t>Многу иновативно и исклучително </a:t>
            </a:r>
            <a:r>
              <a:rPr lang="mk" sz="2400" b="0" i="1" u="none" dirty="0" smtClean="0">
                <a:ea typeface="ＭＳ Ｐゴシック" pitchFamily="34" charset="-128"/>
              </a:rPr>
              <a:t>значајно </a:t>
            </a:r>
            <a:endParaRPr lang="mk" sz="2400" b="0" i="0" u="none" dirty="0">
              <a:ea typeface="ＭＳ Ｐゴシック" pitchFamily="34" charset="-128"/>
            </a:endParaRPr>
          </a:p>
          <a:p>
            <a:pPr algn="ctr" rtl="0" eaLnBrk="1" hangingPunct="1">
              <a:lnSpc>
                <a:spcPct val="80000"/>
              </a:lnSpc>
              <a:spcBef>
                <a:spcPts val="600"/>
              </a:spcBef>
              <a:spcAft>
                <a:spcPts val="1200"/>
              </a:spcAft>
              <a:defRPr/>
            </a:pPr>
            <a:r>
              <a:rPr lang="mk" sz="2400" b="0" i="1" u="none" dirty="0">
                <a:ea typeface="ＭＳ Ｐゴシック" pitchFamily="34" charset="-128"/>
              </a:rPr>
              <a:t>Различен фокус</a:t>
            </a:r>
            <a:r>
              <a:rPr lang="mk" sz="2400" b="0" i="0" u="none" dirty="0">
                <a:ea typeface="ＭＳ Ｐゴシック" pitchFamily="34" charset="-128"/>
              </a:rPr>
              <a:t> </a:t>
            </a:r>
            <a:endParaRPr lang="mk" altLang="x-none" sz="2400" dirty="0" smtClean="0">
              <a:ea typeface="ＭＳ Ｐゴシック" pitchFamily="34" charset="-128"/>
            </a:endParaRPr>
          </a:p>
          <a:p>
            <a:pPr algn="l" rtl="0" eaLnBrk="1" hangingPunct="1">
              <a:lnSpc>
                <a:spcPct val="80000"/>
              </a:lnSpc>
              <a:spcBef>
                <a:spcPts val="600"/>
              </a:spcBef>
              <a:spcAft>
                <a:spcPts val="1200"/>
              </a:spcAft>
              <a:defRPr/>
            </a:pPr>
            <a:r>
              <a:rPr lang="mk" sz="2000" b="0" i="1" u="none" dirty="0">
                <a:ea typeface="ＭＳ Ｐゴシック" pitchFamily="34" charset="-128"/>
              </a:rPr>
              <a:t>И едното и другото се експедитивни за да одговараат на брзината на циркулацијата на информациите во дигиталната средина</a:t>
            </a:r>
          </a:p>
          <a:p>
            <a:pPr algn="l" rtl="0" eaLnBrk="1" hangingPunct="1">
              <a:lnSpc>
                <a:spcPct val="80000"/>
              </a:lnSpc>
              <a:spcBef>
                <a:spcPts val="600"/>
              </a:spcBef>
              <a:spcAft>
                <a:spcPts val="1200"/>
              </a:spcAft>
              <a:defRPr/>
            </a:pPr>
            <a:r>
              <a:rPr lang="mk" sz="2000" b="0" i="1" u="none" dirty="0">
                <a:ea typeface="ＭＳ Ｐゴシック" pitchFamily="34" charset="-128"/>
              </a:rPr>
              <a:t>Нивното ниво на интрузивност не е многу високо</a:t>
            </a:r>
          </a:p>
          <a:p>
            <a:pPr algn="l" rtl="0" eaLnBrk="1" hangingPunct="1">
              <a:lnSpc>
                <a:spcPct val="80000"/>
              </a:lnSpc>
              <a:spcBef>
                <a:spcPts val="600"/>
              </a:spcBef>
              <a:spcAft>
                <a:spcPts val="1200"/>
              </a:spcAft>
              <a:defRPr/>
            </a:pPr>
            <a:r>
              <a:rPr lang="mk" sz="2000" b="0" i="1" u="none" dirty="0">
                <a:ea typeface="ＭＳ Ｐゴシック" pitchFamily="34" charset="-128"/>
              </a:rPr>
              <a:t>Што се однесува до податоците за сообраќајот, исто така, постои одредба што овозможува експедитивно обелоденување</a:t>
            </a:r>
          </a:p>
        </p:txBody>
      </p:sp>
      <p:sp>
        <p:nvSpPr>
          <p:cNvPr id="9011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algn="r" rtl="0">
              <a:spcBef>
                <a:spcPct val="0"/>
              </a:spcBef>
              <a:buFontTx/>
              <a:buNone/>
            </a:pPr>
            <a:fld id="{019598C9-07BF-49CD-8715-32887A82D4AE}" type="slidenum">
              <a:rPr sz="1200">
                <a:solidFill>
                  <a:srgbClr val="898989"/>
                </a:solidFill>
                <a:cs typeface="Arial" charset="0"/>
              </a:rPr>
              <a:pPr>
                <a:spcBef>
                  <a:spcPct val="0"/>
                </a:spcBef>
                <a:buFontTx/>
                <a:buNone/>
              </a:pPr>
              <a:t>12</a:t>
            </a:fld>
            <a:endParaRPr lang="mk" altLang="fr-FR" sz="1200" smtClean="0">
              <a:solidFill>
                <a:srgbClr val="898989"/>
              </a:solidFill>
              <a:cs typeface="Arial" charset="0"/>
            </a:endParaRPr>
          </a:p>
        </p:txBody>
      </p:sp>
    </p:spTree>
    <p:extLst>
      <p:ext uri="{BB962C8B-B14F-4D97-AF65-F5344CB8AC3E}">
        <p14:creationId xmlns:p14="http://schemas.microsoft.com/office/powerpoint/2010/main" val="1551004274"/>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rtl="0" eaLnBrk="1" fontAlgn="auto" hangingPunct="1">
              <a:spcAft>
                <a:spcPts val="0"/>
              </a:spcAft>
              <a:defRPr/>
            </a:pPr>
            <a:r>
              <a:rPr lang="mk" sz="4000" b="1" i="0" u="none"/>
              <a:t>Член 21</a:t>
            </a:r>
            <a:r>
              <a:rPr lang="mk" sz="4000" b="1" dirty="0" smtClean="0"/>
              <a:t/>
            </a:r>
            <a:br>
              <a:rPr lang="mk" sz="4000" b="1" dirty="0" smtClean="0"/>
            </a:br>
            <a:r>
              <a:rPr lang="mk" sz="4000" b="1" i="0" u="none"/>
              <a:t>Пресретнување на содржински податоци</a:t>
            </a:r>
            <a:endParaRPr lang="mk" sz="40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120</a:t>
            </a:fld>
            <a:endParaRPr lang="mk" dirty="0">
              <a:solidFill>
                <a:schemeClr val="tx1"/>
              </a:solidFill>
            </a:endParaRPr>
          </a:p>
        </p:txBody>
      </p:sp>
      <p:sp>
        <p:nvSpPr>
          <p:cNvPr id="6" name="Rectangle 3"/>
          <p:cNvSpPr txBox="1">
            <a:spLocks noChangeArrowheads="1"/>
          </p:cNvSpPr>
          <p:nvPr/>
        </p:nvSpPr>
        <p:spPr bwMode="auto">
          <a:xfrm>
            <a:off x="351690" y="1881560"/>
            <a:ext cx="8405446" cy="449237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fontScale="85000"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lgn="just" rtl="0">
              <a:buFont typeface="+mj-lt"/>
              <a:buAutoNum type="arabicPeriod" startAt="2"/>
            </a:pPr>
            <a:r>
              <a:rPr lang="mk" b="0" i="0" u="none" dirty="0"/>
              <a:t>Во случаи кога Страната, поради принципите кои постојат во нејзиниот национален правен систем, не </a:t>
            </a:r>
            <a:r>
              <a:rPr lang="mk" b="0" i="0" u="none" dirty="0" smtClean="0"/>
              <a:t>може да </a:t>
            </a:r>
            <a:r>
              <a:rPr lang="mk" b="0" i="0" u="none" dirty="0"/>
              <a:t>усвои мерки кои се наведуваат во ставот 1.a, таа може наместо тоа да усвои законодавни и </a:t>
            </a:r>
            <a:r>
              <a:rPr lang="mk" sz="4000" b="1" i="0" u="none" dirty="0">
                <a:solidFill>
                  <a:srgbClr val="FF0000"/>
                </a:solidFill>
              </a:rPr>
              <a:t>други мерки кои се </a:t>
            </a:r>
            <a:r>
              <a:rPr lang="mk" sz="4000" b="1" i="0" u="none" dirty="0" smtClean="0">
                <a:solidFill>
                  <a:srgbClr val="FF0000"/>
                </a:solidFill>
              </a:rPr>
              <a:t>потребни за </a:t>
            </a:r>
            <a:r>
              <a:rPr lang="mk" sz="4000" b="1" i="0" u="none" dirty="0">
                <a:solidFill>
                  <a:srgbClr val="FF0000"/>
                </a:solidFill>
              </a:rPr>
              <a:t>да овозможи собирање или снимање во реално време на податоци од содржина</a:t>
            </a:r>
            <a:r>
              <a:rPr lang="mk" b="0" i="0" u="none" dirty="0"/>
              <a:t> која се однесува на пренос на одредена комуникација кој се обавува на нејзина територија, со помош на примена на технички средства на таа територија.</a:t>
            </a:r>
            <a:endParaRPr lang="mk" dirty="0"/>
          </a:p>
        </p:txBody>
      </p:sp>
    </p:spTree>
    <p:extLst>
      <p:ext uri="{BB962C8B-B14F-4D97-AF65-F5344CB8AC3E}">
        <p14:creationId xmlns:p14="http://schemas.microsoft.com/office/powerpoint/2010/main" val="760908721"/>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Други мерки</a:t>
            </a:r>
            <a:endParaRPr lang="mk" sz="3600" b="1" dirty="0"/>
          </a:p>
        </p:txBody>
      </p:sp>
      <p:sp>
        <p:nvSpPr>
          <p:cNvPr id="3" name="Content Placeholder 2"/>
          <p:cNvSpPr>
            <a:spLocks noGrp="1"/>
          </p:cNvSpPr>
          <p:nvPr>
            <p:ph idx="1"/>
          </p:nvPr>
        </p:nvSpPr>
        <p:spPr>
          <a:xfrm>
            <a:off x="635000" y="1493838"/>
            <a:ext cx="8229600" cy="4525963"/>
          </a:xfrm>
        </p:spPr>
        <p:txBody>
          <a:bodyPr/>
          <a:lstStyle/>
          <a:p>
            <a:pPr algn="just" rtl="0"/>
            <a:r>
              <a:rPr lang="mk" b="0" i="0" u="none"/>
              <a:t>Некои јурисдикции не дозволуваат органите за спроведување закон да собираат или снимаат податоци во реално време без помош или барем знаење на провајдерот на услугите </a:t>
            </a:r>
          </a:p>
          <a:p>
            <a:pPr algn="just" rtl="0"/>
            <a:endParaRPr lang="mk" dirty="0"/>
          </a:p>
          <a:p>
            <a:pPr algn="just" rtl="0"/>
            <a:r>
              <a:rPr lang="mk" b="0" i="0" u="none"/>
              <a:t>Други мерки кои можат да бидат усвоени, вклучително и:</a:t>
            </a:r>
          </a:p>
          <a:p>
            <a:pPr lvl="1" algn="just" rtl="0"/>
            <a:r>
              <a:rPr lang="mk" b="0" i="0" u="none"/>
              <a:t>Принудување на провајдерот на услугите да обезбеди неопходни технички можности</a:t>
            </a:r>
            <a:endParaRPr lang="mk"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121</a:t>
            </a:fld>
            <a:endParaRPr lang="mk" dirty="0">
              <a:solidFill>
                <a:schemeClr val="tx1"/>
              </a:solidFill>
            </a:endParaRPr>
          </a:p>
        </p:txBody>
      </p:sp>
    </p:spTree>
    <p:extLst>
      <p:ext uri="{BB962C8B-B14F-4D97-AF65-F5344CB8AC3E}">
        <p14:creationId xmlns:p14="http://schemas.microsoft.com/office/powerpoint/2010/main" val="2511390239"/>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solidFill>
                  <a:prstClr val="black"/>
                </a:solidFill>
              </a:rPr>
              <a:t>Член 21</a:t>
            </a:r>
            <a:r>
              <a:rPr lang="mk" sz="3600" b="1" dirty="0">
                <a:solidFill>
                  <a:prstClr val="black"/>
                </a:solidFill>
              </a:rPr>
              <a:t/>
            </a:r>
            <a:br>
              <a:rPr lang="mk" sz="3600" b="1" dirty="0">
                <a:solidFill>
                  <a:prstClr val="black"/>
                </a:solidFill>
              </a:rPr>
            </a:br>
            <a:r>
              <a:rPr lang="mk" sz="3600" b="1" i="0" u="none">
                <a:solidFill>
                  <a:prstClr val="black"/>
                </a:solidFill>
              </a:rPr>
              <a:t>Пресретнување на содржински податоци</a:t>
            </a:r>
            <a:endParaRPr lang="mk"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122</a:t>
            </a:fld>
            <a:endParaRPr lang="mk" dirty="0">
              <a:solidFill>
                <a:schemeClr val="tx1"/>
              </a:solidFill>
            </a:endParaRPr>
          </a:p>
        </p:txBody>
      </p:sp>
      <p:sp>
        <p:nvSpPr>
          <p:cNvPr id="6" name="Content Placeholder 2"/>
          <p:cNvSpPr>
            <a:spLocks noGrp="1"/>
          </p:cNvSpPr>
          <p:nvPr>
            <p:ph idx="1"/>
          </p:nvPr>
        </p:nvSpPr>
        <p:spPr>
          <a:xfrm>
            <a:off x="316523" y="1719660"/>
            <a:ext cx="8370277" cy="4016009"/>
          </a:xfrm>
        </p:spPr>
        <p:txBody>
          <a:bodyPr/>
          <a:lstStyle/>
          <a:p>
            <a:pPr marL="514350" indent="-514350" algn="just" rtl="0">
              <a:buFont typeface="+mj-lt"/>
              <a:buAutoNum type="arabicPeriod" startAt="3"/>
            </a:pPr>
            <a:r>
              <a:rPr lang="mk" sz="2800" b="0" i="0" u="none" dirty="0"/>
              <a:t>Секоја Страна треба да усвои такво законодавство и други мерки кои можат да бидат неопходни за да се </a:t>
            </a:r>
            <a:r>
              <a:rPr lang="mk" sz="3600" b="1" i="0" u="none" dirty="0">
                <a:solidFill>
                  <a:srgbClr val="FF0000"/>
                </a:solidFill>
              </a:rPr>
              <a:t>обврзат провајдерите на услугите да го чуваат како таен фактот за извршување на некое од овластувањата</a:t>
            </a:r>
            <a:r>
              <a:rPr lang="mk" sz="2800" b="0" i="0" u="none" dirty="0"/>
              <a:t> од овој член и информациите кои се однесуваат на него.</a:t>
            </a:r>
          </a:p>
          <a:p>
            <a:pPr marL="514350" indent="-514350" algn="just" rtl="0">
              <a:buFont typeface="+mj-lt"/>
              <a:buAutoNum type="arabicPeriod" startAt="3"/>
            </a:pPr>
            <a:endParaRPr lang="mk" sz="2800" dirty="0"/>
          </a:p>
          <a:p>
            <a:pPr marL="514350" indent="-514350" algn="just" rtl="0">
              <a:buFont typeface="+mj-lt"/>
              <a:buAutoNum type="arabicPeriod" startAt="3"/>
            </a:pPr>
            <a:r>
              <a:rPr lang="mk" sz="2800" b="0" i="0" u="none" dirty="0"/>
              <a:t>Овластувањата и процедурите од овој член ќе бидат предмет на членовите 14 и 15.</a:t>
            </a:r>
            <a:endParaRPr lang="mk" sz="2800" dirty="0"/>
          </a:p>
        </p:txBody>
      </p:sp>
    </p:spTree>
    <p:extLst>
      <p:ext uri="{BB962C8B-B14F-4D97-AF65-F5344CB8AC3E}">
        <p14:creationId xmlns:p14="http://schemas.microsoft.com/office/powerpoint/2010/main" val="2443752505"/>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Обврзување на провајдерот на услугите да ги чува мерките во тајност</a:t>
            </a:r>
            <a:r>
              <a:rPr lang="mk" sz="3600" b="0" i="0" u="none"/>
              <a:t> </a:t>
            </a:r>
            <a:endParaRPr lang="mk" sz="3600" b="1" dirty="0"/>
          </a:p>
        </p:txBody>
      </p:sp>
      <p:sp>
        <p:nvSpPr>
          <p:cNvPr id="3" name="Content Placeholder 2"/>
          <p:cNvSpPr>
            <a:spLocks noGrp="1"/>
          </p:cNvSpPr>
          <p:nvPr>
            <p:ph idx="1"/>
          </p:nvPr>
        </p:nvSpPr>
        <p:spPr>
          <a:xfrm>
            <a:off x="635000" y="1775198"/>
            <a:ext cx="8051800" cy="4525963"/>
          </a:xfrm>
        </p:spPr>
        <p:txBody>
          <a:bodyPr/>
          <a:lstStyle/>
          <a:p>
            <a:pPr algn="just" rtl="0"/>
            <a:r>
              <a:rPr lang="mk" b="0" i="0" u="none"/>
              <a:t>Ефективна е само ако се преземе без знаење на лицата кои се под истрага </a:t>
            </a:r>
          </a:p>
          <a:p>
            <a:pPr algn="just" rtl="0"/>
            <a:endParaRPr lang="mk" dirty="0"/>
          </a:p>
          <a:p>
            <a:pPr algn="just" rtl="0"/>
            <a:r>
              <a:rPr lang="mk" b="0" i="0" u="none"/>
              <a:t>Страните кои комуницираат не смеат да ја забележат операцијата</a:t>
            </a:r>
          </a:p>
          <a:p>
            <a:pPr algn="just" rtl="0"/>
            <a:endParaRPr lang="mk" dirty="0"/>
          </a:p>
          <a:p>
            <a:pPr algn="just" rtl="0"/>
            <a:r>
              <a:rPr lang="mk" b="0" i="0" u="none"/>
              <a:t>Провајдерот на услугите мора да биде обврзан на тајност </a:t>
            </a:r>
            <a:endParaRPr lang="mk"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123</a:t>
            </a:fld>
            <a:endParaRPr lang="mk" dirty="0">
              <a:solidFill>
                <a:schemeClr val="tx1"/>
              </a:solidFill>
            </a:endParaRPr>
          </a:p>
        </p:txBody>
      </p:sp>
    </p:spTree>
    <p:extLst>
      <p:ext uri="{BB962C8B-B14F-4D97-AF65-F5344CB8AC3E}">
        <p14:creationId xmlns:p14="http://schemas.microsoft.com/office/powerpoint/2010/main" val="137395180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3362"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pPr algn="l" rtl="0"/>
            <a:r>
              <a:rPr lang="mk" sz="5400" b="1" i="0" u="none">
                <a:latin typeface="Calibri" pitchFamily="34" charset="0"/>
              </a:rPr>
              <a:t>Прашања</a:t>
            </a:r>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124</a:t>
            </a:fld>
            <a:endParaRPr lang="mk"/>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rtl="0" eaLnBrk="1" hangingPunct="1"/>
            <a:r>
              <a:rPr lang="mk" sz="3600" b="1" i="0" u="none"/>
              <a:t>Втор дел</a:t>
            </a:r>
            <a:r>
              <a:rPr lang="mk" sz="3600" b="1" dirty="0" smtClean="0"/>
              <a:t/>
            </a:r>
            <a:br>
              <a:rPr lang="mk" sz="3600" b="1" dirty="0" smtClean="0"/>
            </a:br>
            <a:r>
              <a:rPr lang="mk" sz="3600" b="1" i="0" u="none"/>
              <a:t>Втор делУслови и заштитни механизми содржани во Конвенцијата од Будимпешта</a:t>
            </a:r>
            <a:r>
              <a:rPr lang="mk" sz="4500" b="0" i="0" u="none"/>
              <a:t> </a:t>
            </a:r>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lgn="r" rtl="0">
              <a:defRPr/>
            </a:pPr>
            <a:fld id="{CE2D7955-86E9-49F5-A72D-587346A0DA53}" type="slidenum">
              <a:rPr/>
              <a:pPr>
                <a:defRPr/>
              </a:pPr>
              <a:t>125</a:t>
            </a:fld>
            <a:endParaRPr lang="mk"/>
          </a:p>
        </p:txBody>
      </p:sp>
    </p:spTree>
    <p:extLst>
      <p:ext uri="{BB962C8B-B14F-4D97-AF65-F5344CB8AC3E}">
        <p14:creationId xmlns:p14="http://schemas.microsoft.com/office/powerpoint/2010/main" val="3526885723"/>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rtl="0" eaLnBrk="1" hangingPunct="1"/>
            <a:r>
              <a:rPr lang="mk" sz="3600" b="1" i="0" u="none"/>
              <a:t>Член 15 став 1 Услови и заштитни мерки</a:t>
            </a:r>
            <a:r>
              <a:rPr lang="mk" sz="3600" b="1" dirty="0" smtClean="0"/>
              <a:t/>
            </a:r>
            <a:br>
              <a:rPr lang="mk" sz="3600" b="1" dirty="0" smtClean="0"/>
            </a:br>
            <a:r>
              <a:rPr lang="mk" sz="3600" b="1" i="0" u="none"/>
              <a:t>Услови и заштитни механизми</a:t>
            </a:r>
            <a:r>
              <a:rPr lang="mk" sz="3600" b="0" i="0" u="none"/>
              <a:t> </a:t>
            </a:r>
          </a:p>
        </p:txBody>
      </p:sp>
      <p:sp>
        <p:nvSpPr>
          <p:cNvPr id="197635" name="Rectangle 3"/>
          <p:cNvSpPr>
            <a:spLocks noGrp="1" noChangeArrowheads="1"/>
          </p:cNvSpPr>
          <p:nvPr>
            <p:ph type="body" idx="1"/>
          </p:nvPr>
        </p:nvSpPr>
        <p:spPr>
          <a:xfrm>
            <a:off x="457200" y="1914636"/>
            <a:ext cx="8229600" cy="4227025"/>
          </a:xfrm>
        </p:spPr>
        <p:txBody>
          <a:bodyPr rtlCol="0">
            <a:normAutofit/>
          </a:bodyPr>
          <a:lstStyle/>
          <a:p>
            <a:pPr marL="514350" indent="-514350" algn="l" rtl="0" eaLnBrk="1" fontAlgn="auto" hangingPunct="1">
              <a:spcAft>
                <a:spcPts val="0"/>
              </a:spcAft>
              <a:buFont typeface="+mj-lt"/>
              <a:buAutoNum type="arabicPeriod"/>
              <a:defRPr/>
            </a:pPr>
            <a:r>
              <a:rPr lang="mk" b="0" i="0" u="none">
                <a:latin typeface="+mj-lt"/>
              </a:rPr>
              <a:t>„Секоја страна треба да обезбеди</a:t>
            </a:r>
            <a:r>
              <a:rPr lang="mk" b="1" i="0" u="none">
                <a:solidFill>
                  <a:srgbClr val="FF0000"/>
                </a:solidFill>
                <a:latin typeface="+mj-lt"/>
              </a:rPr>
              <a:t> воспоставувањето, имплементирањео и примената</a:t>
            </a:r>
            <a:r>
              <a:rPr lang="mk" b="0" i="0" u="none">
                <a:latin typeface="+mj-lt"/>
              </a:rPr>
              <a:t> на овластувањата и на процедурите наведени во (членовите 14 до 21) да </a:t>
            </a:r>
            <a:r>
              <a:rPr lang="mk" b="1" i="0" u="none">
                <a:solidFill>
                  <a:srgbClr val="FF0000"/>
                </a:solidFill>
                <a:latin typeface="+mj-lt"/>
              </a:rPr>
              <a:t>подлежат на условите и на заштитните мерки</a:t>
            </a:r>
            <a:r>
              <a:rPr lang="mk" b="0" i="0" u="none">
                <a:latin typeface="+mj-lt"/>
              </a:rPr>
              <a:t> уредени со </a:t>
            </a:r>
            <a:r>
              <a:rPr lang="mk" b="1" i="0" u="none">
                <a:solidFill>
                  <a:srgbClr val="FF0000"/>
                </a:solidFill>
                <a:latin typeface="+mj-lt"/>
              </a:rPr>
              <a:t>домашното законодавство</a:t>
            </a:r>
            <a:r>
              <a:rPr lang="mk" b="0" i="0" u="none">
                <a:latin typeface="+mj-lt"/>
              </a:rPr>
              <a:t>(…)”.</a:t>
            </a:r>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126</a:t>
            </a:fld>
            <a:endParaRPr lang="mk"/>
          </a:p>
        </p:txBody>
      </p:sp>
    </p:spTree>
    <p:extLst>
      <p:ext uri="{BB962C8B-B14F-4D97-AF65-F5344CB8AC3E}">
        <p14:creationId xmlns:p14="http://schemas.microsoft.com/office/powerpoint/2010/main" val="3585931024"/>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rtl="0" eaLnBrk="1" hangingPunct="1"/>
            <a:r>
              <a:rPr lang="mk" sz="3600" b="1" i="0" u="none"/>
              <a:t>Член 15 став 1 Услови и заштитни мерки</a:t>
            </a:r>
            <a:r>
              <a:rPr lang="mk" sz="3600" b="1" dirty="0" smtClean="0"/>
              <a:t/>
            </a:r>
            <a:br>
              <a:rPr lang="mk" sz="3600" b="1" dirty="0" smtClean="0"/>
            </a:br>
            <a:r>
              <a:rPr lang="mk" sz="3600" b="1" i="0" u="none"/>
              <a:t>Услови и заштитни механизми</a:t>
            </a:r>
            <a:r>
              <a:rPr lang="mk" sz="3600" b="0" i="0" u="none"/>
              <a:t> </a:t>
            </a:r>
          </a:p>
        </p:txBody>
      </p:sp>
      <p:sp>
        <p:nvSpPr>
          <p:cNvPr id="197635" name="Rectangle 3"/>
          <p:cNvSpPr>
            <a:spLocks noGrp="1" noChangeArrowheads="1"/>
          </p:cNvSpPr>
          <p:nvPr>
            <p:ph type="body" idx="1"/>
          </p:nvPr>
        </p:nvSpPr>
        <p:spPr>
          <a:xfrm>
            <a:off x="422029" y="1720312"/>
            <a:ext cx="8370277" cy="4636038"/>
          </a:xfrm>
        </p:spPr>
        <p:txBody>
          <a:bodyPr rtlCol="0">
            <a:normAutofit fontScale="85000" lnSpcReduction="20000"/>
          </a:bodyPr>
          <a:lstStyle/>
          <a:p>
            <a:pPr algn="l" rtl="0" eaLnBrk="1" fontAlgn="auto" hangingPunct="1">
              <a:lnSpc>
                <a:spcPct val="110000"/>
              </a:lnSpc>
              <a:spcBef>
                <a:spcPts val="600"/>
              </a:spcBef>
              <a:spcAft>
                <a:spcPts val="1200"/>
              </a:spcAft>
              <a:defRPr/>
            </a:pPr>
            <a:r>
              <a:rPr lang="mk" b="0" i="0" u="none">
                <a:latin typeface="+mj-lt"/>
              </a:rPr>
              <a:t>Овие заштитни мерки мораат да „обезбедат адекватна заштита на човековите права и слободи“, </a:t>
            </a:r>
            <a:r>
              <a:rPr lang="mk" b="1" i="0" u="none">
                <a:solidFill>
                  <a:srgbClr val="FF0000"/>
                </a:solidFill>
                <a:latin typeface="+mj-lt"/>
              </a:rPr>
              <a:t>вклучително и права кои произлегуваат од обврските кои таа ги презела</a:t>
            </a:r>
            <a:r>
              <a:rPr lang="mk" b="0" i="0" u="none">
                <a:latin typeface="+mj-lt"/>
              </a:rPr>
              <a:t>со важечките меѓународни инструменти за човековите права (меѓу останато со „Европската конвенција за човекови права“ на Советот на Европа од 1950 година и со Меѓународниот пакт за граѓански и политички права на Обединетите нации од 1966 година). </a:t>
            </a:r>
          </a:p>
          <a:p>
            <a:pPr algn="l" rtl="0" eaLnBrk="1" fontAlgn="auto" hangingPunct="1">
              <a:lnSpc>
                <a:spcPct val="110000"/>
              </a:lnSpc>
              <a:spcBef>
                <a:spcPts val="600"/>
              </a:spcBef>
              <a:spcAft>
                <a:spcPts val="1200"/>
              </a:spcAft>
              <a:defRPr/>
            </a:pPr>
            <a:r>
              <a:rPr lang="mk" b="0" i="0" u="none">
                <a:latin typeface="+mj-lt"/>
              </a:rPr>
              <a:t>Овие заштитни мерки мораат да го вградат „принципот на </a:t>
            </a:r>
            <a:r>
              <a:rPr lang="mk" b="1" i="0" u="none">
                <a:solidFill>
                  <a:srgbClr val="FF0000"/>
                </a:solidFill>
                <a:latin typeface="+mj-lt"/>
              </a:rPr>
              <a:t>пропорционалност</a:t>
            </a:r>
            <a:r>
              <a:rPr lang="mk" b="0" i="0" u="none">
                <a:latin typeface="+mj-lt"/>
              </a:rPr>
              <a:t>“. </a:t>
            </a:r>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127</a:t>
            </a:fld>
            <a:endParaRPr lang="mk"/>
          </a:p>
        </p:txBody>
      </p:sp>
    </p:spTree>
    <p:extLst>
      <p:ext uri="{BB962C8B-B14F-4D97-AF65-F5344CB8AC3E}">
        <p14:creationId xmlns:p14="http://schemas.microsoft.com/office/powerpoint/2010/main" val="2117962396"/>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333829" y="274638"/>
            <a:ext cx="8505371" cy="917575"/>
          </a:xfrm>
        </p:spPr>
        <p:txBody>
          <a:bodyPr/>
          <a:lstStyle/>
          <a:p>
            <a:pPr marL="0" indent="0" rtl="0" eaLnBrk="1" fontAlgn="auto" hangingPunct="1">
              <a:spcAft>
                <a:spcPts val="0"/>
              </a:spcAft>
              <a:defRPr/>
            </a:pPr>
            <a:r>
              <a:rPr lang="mk" sz="3600" b="1" i="0" u="none">
                <a:ea typeface="Verdana" panose="020B0604030504040204" pitchFamily="34" charset="0"/>
                <a:cs typeface="Verdana" panose="020B0604030504040204" pitchFamily="34" charset="0"/>
              </a:rPr>
              <a:t>Права кои ги гарантираат ЕКЧП и МПГПП</a:t>
            </a:r>
            <a:endParaRPr lang="mk" sz="3600" b="1" dirty="0">
              <a:ea typeface="Verdana" panose="020B0604030504040204" pitchFamily="34" charset="0"/>
              <a:cs typeface="Verdana" panose="020B0604030504040204" pitchFamily="34" charset="0"/>
            </a:endParaRPr>
          </a:p>
        </p:txBody>
      </p:sp>
      <p:sp>
        <p:nvSpPr>
          <p:cNvPr id="197635" name="Rectangle 3"/>
          <p:cNvSpPr>
            <a:spLocks noGrp="1" noChangeArrowheads="1"/>
          </p:cNvSpPr>
          <p:nvPr>
            <p:ph type="body" idx="1"/>
          </p:nvPr>
        </p:nvSpPr>
        <p:spPr>
          <a:xfrm>
            <a:off x="457199" y="1055618"/>
            <a:ext cx="8541658" cy="4805938"/>
          </a:xfrm>
        </p:spPr>
        <p:txBody>
          <a:bodyPr rtlCol="0">
            <a:noAutofit/>
          </a:bodyPr>
          <a:lstStyle/>
          <a:p>
            <a:pPr marL="0" indent="0" algn="l" rtl="0" eaLnBrk="1" hangingPunct="1">
              <a:spcBef>
                <a:spcPts val="600"/>
              </a:spcBef>
              <a:spcAft>
                <a:spcPts val="1200"/>
              </a:spcAft>
              <a:buNone/>
              <a:defRPr/>
            </a:pPr>
            <a:r>
              <a:rPr lang="mk" sz="2500" b="0" i="0" u="none" dirty="0">
                <a:latin typeface="Verdana" panose="020B0604030504040204" pitchFamily="34" charset="0"/>
                <a:ea typeface="Verdana" panose="020B0604030504040204" pitchFamily="34" charset="0"/>
                <a:cs typeface="Verdana" panose="020B0604030504040204" pitchFamily="34" charset="0"/>
              </a:rPr>
              <a:t>… </a:t>
            </a:r>
            <a:r>
              <a:rPr lang="mk" sz="2800" b="0" i="0" u="none" dirty="0"/>
              <a:t>кои можат да влезат во игра </a:t>
            </a:r>
            <a:r>
              <a:rPr lang="mk" sz="2800" b="1" i="0" u="none" dirty="0"/>
              <a:t>во текот на истрагата и судското гонење на компјутерскиот криминал</a:t>
            </a:r>
            <a:r>
              <a:rPr lang="mk" sz="2800" b="0" i="0" u="none" dirty="0"/>
              <a:t> :</a:t>
            </a:r>
            <a:endParaRPr lang="mk" sz="2500" dirty="0" smtClean="0">
              <a:latin typeface="Verdana" panose="020B0604030504040204" pitchFamily="34" charset="0"/>
              <a:ea typeface="Verdana" panose="020B0604030504040204" pitchFamily="34" charset="0"/>
              <a:cs typeface="Verdana" panose="020B0604030504040204" pitchFamily="34" charset="0"/>
            </a:endParaRPr>
          </a:p>
          <a:p>
            <a:pPr marL="517525" algn="l" rtl="0" eaLnBrk="1" hangingPunct="1">
              <a:spcBef>
                <a:spcPts val="600"/>
              </a:spcBef>
              <a:spcAft>
                <a:spcPts val="600"/>
              </a:spcAft>
              <a:buFont typeface="Arial" panose="020B0604020202020204" pitchFamily="34" charset="0"/>
              <a:buChar char="•"/>
              <a:defRPr/>
            </a:pPr>
            <a:r>
              <a:rPr lang="mk" sz="2000" b="0" i="0" u="none" dirty="0">
                <a:latin typeface="Verdana" panose="020B0604030504040204" pitchFamily="34" charset="0"/>
                <a:ea typeface="Verdana" panose="020B0604030504040204" pitchFamily="34" charset="0"/>
                <a:cs typeface="Verdana" panose="020B0604030504040204" pitchFamily="34" charset="0"/>
              </a:rPr>
              <a:t>Право на слобода и на безбедност.</a:t>
            </a:r>
          </a:p>
          <a:p>
            <a:pPr marL="517525" algn="l" rtl="0" eaLnBrk="1" hangingPunct="1">
              <a:spcBef>
                <a:spcPts val="600"/>
              </a:spcBef>
              <a:spcAft>
                <a:spcPts val="600"/>
              </a:spcAft>
              <a:buFont typeface="Arial" panose="020B0604020202020204" pitchFamily="34" charset="0"/>
              <a:buChar char="•"/>
              <a:defRPr/>
            </a:pPr>
            <a:r>
              <a:rPr lang="mk" sz="2000" b="0" i="0" u="none" dirty="0">
                <a:latin typeface="Verdana" panose="020B0604030504040204" pitchFamily="34" charset="0"/>
                <a:ea typeface="Verdana" panose="020B0604030504040204" pitchFamily="34" charset="0"/>
                <a:cs typeface="Verdana" panose="020B0604030504040204" pitchFamily="34" charset="0"/>
              </a:rPr>
              <a:t>Право на правична судска постапка и на презумција на невиност (вклучително и право на молчење), </a:t>
            </a:r>
            <a:endParaRPr lang="mk" sz="2000" dirty="0">
              <a:latin typeface="Verdana" panose="020B0604030504040204" pitchFamily="34" charset="0"/>
              <a:ea typeface="Verdana" panose="020B0604030504040204" pitchFamily="34" charset="0"/>
              <a:cs typeface="Verdana" panose="020B0604030504040204" pitchFamily="34" charset="0"/>
            </a:endParaRPr>
          </a:p>
          <a:p>
            <a:pPr marL="517525" algn="l" rtl="0" eaLnBrk="1" hangingPunct="1">
              <a:spcBef>
                <a:spcPts val="600"/>
              </a:spcBef>
              <a:spcAft>
                <a:spcPts val="600"/>
              </a:spcAft>
              <a:buFont typeface="Arial" panose="020B0604020202020204" pitchFamily="34" charset="0"/>
              <a:buChar char="•"/>
              <a:defRPr/>
            </a:pPr>
            <a:r>
              <a:rPr lang="mk" sz="2000" b="0" i="0" u="none" dirty="0">
                <a:latin typeface="Verdana" panose="020B0604030504040204" pitchFamily="34" charset="0"/>
                <a:ea typeface="Verdana" panose="020B0604030504040204" pitchFamily="34" charset="0"/>
                <a:cs typeface="Verdana" panose="020B0604030504040204" pitchFamily="34" charset="0"/>
              </a:rPr>
              <a:t>Право дека не може да биде осуден за дело сторено со чинење или нечинење кое според внатрешното право, во моментот на извршувањето, не претставувало кривично дело, </a:t>
            </a:r>
          </a:p>
          <a:p>
            <a:pPr marL="517525" algn="l" rtl="0" eaLnBrk="1" hangingPunct="1">
              <a:spcBef>
                <a:spcPts val="600"/>
              </a:spcBef>
              <a:spcAft>
                <a:spcPts val="600"/>
              </a:spcAft>
              <a:buFont typeface="Arial" panose="020B0604020202020204" pitchFamily="34" charset="0"/>
              <a:buChar char="•"/>
              <a:defRPr/>
            </a:pPr>
            <a:r>
              <a:rPr lang="mk" sz="2000" b="0" i="0" u="none" dirty="0">
                <a:latin typeface="Verdana" panose="020B0604030504040204" pitchFamily="34" charset="0"/>
                <a:ea typeface="Verdana" panose="020B0604030504040204" pitchFamily="34" charset="0"/>
                <a:cs typeface="Verdana" panose="020B0604030504040204" pitchFamily="34" charset="0"/>
              </a:rPr>
              <a:t>Право на приватен живот или на „приватност“ </a:t>
            </a:r>
          </a:p>
          <a:p>
            <a:pPr marL="517525" algn="l" rtl="0" eaLnBrk="1" hangingPunct="1">
              <a:spcBef>
                <a:spcPts val="600"/>
              </a:spcBef>
              <a:spcAft>
                <a:spcPts val="600"/>
              </a:spcAft>
              <a:buFont typeface="Arial" panose="020B0604020202020204" pitchFamily="34" charset="0"/>
              <a:buChar char="•"/>
              <a:defRPr/>
            </a:pPr>
            <a:r>
              <a:rPr lang="mk" sz="2000" b="0" i="0" u="none" dirty="0">
                <a:latin typeface="Verdana" panose="020B0604030504040204" pitchFamily="34" charset="0"/>
                <a:ea typeface="Verdana" panose="020B0604030504040204" pitchFamily="34" charset="0"/>
                <a:cs typeface="Verdana" panose="020B0604030504040204" pitchFamily="34" charset="0"/>
              </a:rPr>
              <a:t>Слобода на мислење, совест и вера, </a:t>
            </a:r>
          </a:p>
          <a:p>
            <a:pPr marL="517525" algn="l" rtl="0" eaLnBrk="1" hangingPunct="1">
              <a:spcBef>
                <a:spcPts val="600"/>
              </a:spcBef>
              <a:spcAft>
                <a:spcPts val="600"/>
              </a:spcAft>
              <a:buFont typeface="Arial" panose="020B0604020202020204" pitchFamily="34" charset="0"/>
              <a:buChar char="•"/>
              <a:defRPr/>
            </a:pPr>
            <a:r>
              <a:rPr lang="mk" sz="2000" b="0" i="0" u="none" dirty="0">
                <a:latin typeface="Verdana" panose="020B0604030504040204" pitchFamily="34" charset="0"/>
                <a:ea typeface="Verdana" panose="020B0604030504040204" pitchFamily="34" charset="0"/>
                <a:cs typeface="Verdana" panose="020B0604030504040204" pitchFamily="34" charset="0"/>
              </a:rPr>
              <a:t>Слобода на изразување, </a:t>
            </a:r>
          </a:p>
          <a:p>
            <a:pPr marL="517525" algn="l" rtl="0" eaLnBrk="1" hangingPunct="1">
              <a:spcBef>
                <a:spcPts val="600"/>
              </a:spcBef>
              <a:spcAft>
                <a:spcPts val="600"/>
              </a:spcAft>
              <a:buFont typeface="Arial" panose="020B0604020202020204" pitchFamily="34" charset="0"/>
              <a:buChar char="•"/>
              <a:defRPr/>
            </a:pPr>
            <a:r>
              <a:rPr lang="mk" sz="2000" b="0" i="0" u="none" dirty="0">
                <a:latin typeface="Verdana" panose="020B0604030504040204" pitchFamily="34" charset="0"/>
                <a:ea typeface="Verdana" panose="020B0604030504040204" pitchFamily="34" charset="0"/>
                <a:cs typeface="Verdana" panose="020B0604030504040204" pitchFamily="34" charset="0"/>
              </a:rPr>
              <a:t>Слобода на мирно собирање и здружување. </a:t>
            </a:r>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128</a:t>
            </a:fld>
            <a:endParaRPr lang="mk"/>
          </a:p>
        </p:txBody>
      </p:sp>
    </p:spTree>
    <p:extLst>
      <p:ext uri="{BB962C8B-B14F-4D97-AF65-F5344CB8AC3E}">
        <p14:creationId xmlns:p14="http://schemas.microsoft.com/office/powerpoint/2010/main" val="381221526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rtl="0" eaLnBrk="1" hangingPunct="1"/>
            <a:r>
              <a:rPr lang="mk" sz="3600" b="1" i="0" u="none"/>
              <a:t>Член 15 став 2 Услови и заштитни мерки</a:t>
            </a:r>
            <a:r>
              <a:rPr lang="mk" sz="3600" b="1" dirty="0" smtClean="0"/>
              <a:t/>
            </a:r>
            <a:br>
              <a:rPr lang="mk" sz="3600" b="1" dirty="0" smtClean="0"/>
            </a:br>
            <a:r>
              <a:rPr lang="mk" sz="3600" b="1" i="0" u="none"/>
              <a:t>Услови и заштитни механизми</a:t>
            </a:r>
            <a:r>
              <a:rPr lang="mk" sz="3600" b="0" i="0" u="none"/>
              <a:t> </a:t>
            </a:r>
          </a:p>
        </p:txBody>
      </p:sp>
      <p:sp>
        <p:nvSpPr>
          <p:cNvPr id="197635" name="Rectangle 3"/>
          <p:cNvSpPr>
            <a:spLocks noGrp="1" noChangeArrowheads="1"/>
          </p:cNvSpPr>
          <p:nvPr>
            <p:ph type="body" idx="1"/>
          </p:nvPr>
        </p:nvSpPr>
        <p:spPr>
          <a:xfrm>
            <a:off x="457200" y="1801674"/>
            <a:ext cx="8229600" cy="4831598"/>
          </a:xfrm>
        </p:spPr>
        <p:txBody>
          <a:bodyPr rtlCol="0">
            <a:normAutofit fontScale="47500" lnSpcReduction="20000"/>
          </a:bodyPr>
          <a:lstStyle/>
          <a:p>
            <a:pPr marL="542925" indent="-542925" algn="l" rtl="0" eaLnBrk="1" fontAlgn="auto" hangingPunct="1">
              <a:lnSpc>
                <a:spcPct val="120000"/>
              </a:lnSpc>
              <a:spcBef>
                <a:spcPts val="600"/>
              </a:spcBef>
              <a:spcAft>
                <a:spcPts val="1200"/>
              </a:spcAft>
              <a:buFont typeface="+mj-lt"/>
              <a:buAutoNum type="arabicPeriod" startAt="2"/>
              <a:defRPr/>
            </a:pPr>
            <a:r>
              <a:rPr lang="mk" sz="4300" b="0" i="0" u="none">
                <a:latin typeface="+mj-lt"/>
              </a:rPr>
              <a:t>Условите и заштитните мерки </a:t>
            </a:r>
            <a:r>
              <a:rPr lang="mk" sz="4300" b="1" i="0" u="none">
                <a:solidFill>
                  <a:srgbClr val="FF0000"/>
                </a:solidFill>
                <a:latin typeface="+mj-lt"/>
              </a:rPr>
              <a:t>мораат да вклучат, меѓу останато</a:t>
            </a:r>
            <a:r>
              <a:rPr lang="mk" sz="4300" b="0" i="0" u="none">
                <a:latin typeface="+mj-lt"/>
              </a:rPr>
              <a:t>и „каде што е соодветно во однос на природата на процедурата или на дотичното овластување“: „судски или друг </a:t>
            </a:r>
            <a:r>
              <a:rPr lang="mk" sz="4300" b="1" i="0" u="none">
                <a:solidFill>
                  <a:srgbClr val="FF0000"/>
                </a:solidFill>
                <a:latin typeface="+mj-lt"/>
              </a:rPr>
              <a:t>независен надзор</a:t>
            </a:r>
            <a:r>
              <a:rPr lang="mk" sz="4300" b="0" i="0" u="none">
                <a:latin typeface="+mj-lt"/>
              </a:rPr>
              <a:t>, </a:t>
            </a:r>
            <a:r>
              <a:rPr lang="mk" sz="4300" b="1" i="0" u="none">
                <a:solidFill>
                  <a:srgbClr val="FF0000"/>
                </a:solidFill>
                <a:latin typeface="+mj-lt"/>
              </a:rPr>
              <a:t>основи</a:t>
            </a:r>
            <a:r>
              <a:rPr lang="mk" sz="4300" b="0" i="0" u="none">
                <a:solidFill>
                  <a:srgbClr val="FF0000"/>
                </a:solidFill>
                <a:latin typeface="+mj-lt"/>
              </a:rPr>
              <a:t> </a:t>
            </a:r>
            <a:r>
              <a:rPr lang="mk" sz="4300" b="0" i="0" u="none">
                <a:latin typeface="+mj-lt"/>
              </a:rPr>
              <a:t>кои ја оправдуваат примената, и </a:t>
            </a:r>
            <a:r>
              <a:rPr lang="mk" sz="4300" b="1" i="0" u="none">
                <a:solidFill>
                  <a:srgbClr val="FF0000"/>
                </a:solidFill>
                <a:latin typeface="+mj-lt"/>
              </a:rPr>
              <a:t>ограничувања </a:t>
            </a:r>
            <a:r>
              <a:rPr lang="mk" sz="4300" b="0" i="0" u="none">
                <a:latin typeface="+mj-lt"/>
              </a:rPr>
              <a:t>на обемот и на траењето на таквите овластувања или процедура.“</a:t>
            </a:r>
          </a:p>
          <a:p>
            <a:pPr marL="542925" indent="-542925" algn="l" rtl="0" eaLnBrk="1" fontAlgn="auto" hangingPunct="1">
              <a:lnSpc>
                <a:spcPct val="120000"/>
              </a:lnSpc>
              <a:spcBef>
                <a:spcPts val="600"/>
              </a:spcBef>
              <a:spcAft>
                <a:spcPts val="1200"/>
              </a:spcAft>
              <a:buFont typeface="+mj-lt"/>
              <a:buAutoNum type="arabicPeriod" startAt="2"/>
              <a:defRPr/>
            </a:pPr>
            <a:endParaRPr lang="mk" sz="4300" dirty="0" smtClean="0"/>
          </a:p>
          <a:p>
            <a:pPr marL="542925" indent="-542925" algn="l" rtl="0" eaLnBrk="1" fontAlgn="auto" hangingPunct="1">
              <a:lnSpc>
                <a:spcPct val="120000"/>
              </a:lnSpc>
              <a:spcBef>
                <a:spcPts val="600"/>
              </a:spcBef>
              <a:spcAft>
                <a:spcPts val="1200"/>
              </a:spcAft>
              <a:buFont typeface="+mj-lt"/>
              <a:buAutoNum type="arabicPeriod" startAt="2"/>
              <a:defRPr/>
            </a:pPr>
            <a:r>
              <a:rPr lang="mk" sz="4300" b="0" i="0" u="none"/>
              <a:t>Секоја Страна мора да „</a:t>
            </a:r>
            <a:r>
              <a:rPr lang="mk" sz="4300" b="1" i="0" u="none">
                <a:solidFill>
                  <a:srgbClr val="FF0000"/>
                </a:solidFill>
              </a:rPr>
              <a:t>го земе предвид влијанието</a:t>
            </a:r>
            <a:r>
              <a:rPr lang="mk" sz="4300" b="0" i="0" u="none"/>
              <a:t>на овластувањата и процедурите во [членовите од 14 дo 21] </a:t>
            </a:r>
            <a:r>
              <a:rPr lang="mk" sz="4300" b="1" i="0" u="none">
                <a:solidFill>
                  <a:srgbClr val="FF0000"/>
                </a:solidFill>
              </a:rPr>
              <a:t>врз правата</a:t>
            </a:r>
            <a:r>
              <a:rPr lang="mk" sz="4300" b="0" i="0" u="none"/>
              <a:t>, одговорностите и легитимните интереси на трети страни“, во „мера која е во согласност со јавниот интерес, особено цврсто спроведување на правдата“. [1]</a:t>
            </a:r>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129</a:t>
            </a:fld>
            <a:endParaRPr lang="mk"/>
          </a:p>
        </p:txBody>
      </p:sp>
    </p:spTree>
    <p:extLst>
      <p:ext uri="{BB962C8B-B14F-4D97-AF65-F5344CB8AC3E}">
        <p14:creationId xmlns:p14="http://schemas.microsoft.com/office/powerpoint/2010/main" val="28184893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rtl="0" eaLnBrk="1" fontAlgn="auto" hangingPunct="1">
              <a:spcAft>
                <a:spcPts val="0"/>
              </a:spcAft>
              <a:defRPr/>
            </a:pPr>
            <a:r>
              <a:rPr lang="mk" sz="4000" b="1" i="0" u="none"/>
              <a:t>Член 16 - Експедитивна конзервација на зачуваните компјутерски податоци</a:t>
            </a:r>
            <a:endParaRPr lang="mk" sz="4000" dirty="0"/>
          </a:p>
        </p:txBody>
      </p:sp>
      <p:sp>
        <p:nvSpPr>
          <p:cNvPr id="123906" name="Rectangle 3"/>
          <p:cNvSpPr>
            <a:spLocks noGrp="1" noChangeArrowheads="1"/>
          </p:cNvSpPr>
          <p:nvPr>
            <p:ph type="body" idx="1"/>
          </p:nvPr>
        </p:nvSpPr>
        <p:spPr>
          <a:xfrm>
            <a:off x="468313" y="1980060"/>
            <a:ext cx="7988300" cy="4457700"/>
          </a:xfrm>
        </p:spPr>
        <p:txBody>
          <a:bodyPr/>
          <a:lstStyle/>
          <a:p>
            <a:pPr marL="514350" indent="-514350" algn="just" rtl="0" eaLnBrk="1" hangingPunct="1">
              <a:lnSpc>
                <a:spcPct val="90000"/>
              </a:lnSpc>
              <a:buFont typeface="+mj-lt"/>
              <a:buAutoNum type="arabicPeriod"/>
            </a:pPr>
            <a:r>
              <a:rPr lang="mk" sz="2900" b="0" i="0" u="none" dirty="0"/>
              <a:t>Секоја страна треба да усвои такви законодавни и други неопходни мерки за да ги овласти своите надлежни органи да можат да наредат или на друг сличен начин постигнат експедитивна конзервација и заштита на одредени компјутерски податоци, вклучувајќи ги и податоците од сообраќајот, кои се чуваат со помош на компјутерски систем, а одобено во случаи кога постои основано сомнение дека компјутерските податоци се особено изложени на губење ии измени.</a:t>
            </a:r>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13</a:t>
            </a:fld>
            <a:endParaRPr lang="mk"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42409"/>
            <a:ext cx="8229600" cy="1209448"/>
          </a:xfrm>
        </p:spPr>
        <p:txBody>
          <a:bodyPr/>
          <a:lstStyle/>
          <a:p>
            <a:pPr rtl="0" eaLnBrk="1" hangingPunct="1"/>
            <a:r>
              <a:rPr lang="mk" sz="3000" b="1" i="0" u="none" dirty="0"/>
              <a:t>Услови и заштитни мерки според Европската конвенција за човекови права</a:t>
            </a:r>
          </a:p>
        </p:txBody>
      </p:sp>
      <p:sp>
        <p:nvSpPr>
          <p:cNvPr id="197635" name="Rectangle 3"/>
          <p:cNvSpPr>
            <a:spLocks noGrp="1" noChangeArrowheads="1"/>
          </p:cNvSpPr>
          <p:nvPr>
            <p:ph type="body" idx="1"/>
          </p:nvPr>
        </p:nvSpPr>
        <p:spPr>
          <a:xfrm>
            <a:off x="356461" y="1251857"/>
            <a:ext cx="8462073" cy="4576674"/>
          </a:xfrm>
        </p:spPr>
        <p:txBody>
          <a:bodyPr rtlCol="0">
            <a:noAutofit/>
          </a:bodyPr>
          <a:lstStyle/>
          <a:p>
            <a:pPr marL="0" indent="0" algn="l" rtl="0" eaLnBrk="1" fontAlgn="auto" hangingPunct="1">
              <a:spcBef>
                <a:spcPts val="600"/>
              </a:spcBef>
              <a:spcAft>
                <a:spcPts val="1200"/>
              </a:spcAft>
              <a:buNone/>
              <a:defRPr/>
            </a:pPr>
            <a:r>
              <a:rPr lang="mk" sz="2200" b="1" i="0" u="none" dirty="0">
                <a:latin typeface="+mj-lt"/>
              </a:rPr>
              <a:t>Услови кои треба да се исполнат кога се ограничуваат правата:</a:t>
            </a:r>
          </a:p>
          <a:p>
            <a:pPr algn="l" rtl="0" eaLnBrk="1" fontAlgn="auto" hangingPunct="1">
              <a:spcBef>
                <a:spcPts val="600"/>
              </a:spcBef>
              <a:spcAft>
                <a:spcPts val="600"/>
              </a:spcAft>
              <a:defRPr/>
            </a:pPr>
            <a:r>
              <a:rPr lang="mk" sz="2200" b="0" i="0" u="none" dirty="0"/>
              <a:t>Ескклузивна надлежност на законот (</a:t>
            </a:r>
            <a:r>
              <a:rPr lang="mk" sz="2200" b="1" i="0" u="none" dirty="0">
                <a:solidFill>
                  <a:srgbClr val="FF0000"/>
                </a:solidFill>
                <a:latin typeface="+mj-lt"/>
              </a:rPr>
              <a:t>правна основа</a:t>
            </a:r>
            <a:r>
              <a:rPr lang="mk" sz="2200" b="0" i="0" u="none" dirty="0">
                <a:latin typeface="+mj-lt"/>
              </a:rPr>
              <a:t>)</a:t>
            </a:r>
          </a:p>
          <a:p>
            <a:pPr algn="l" rtl="0" eaLnBrk="1" fontAlgn="auto" hangingPunct="1">
              <a:spcBef>
                <a:spcPts val="600"/>
              </a:spcBef>
              <a:spcAft>
                <a:spcPts val="600"/>
              </a:spcAft>
              <a:defRPr/>
            </a:pPr>
            <a:r>
              <a:rPr lang="mk" sz="2200" b="0" i="0" u="none" dirty="0"/>
              <a:t>Потреба да се настојува да се постигне легитимна цел (</a:t>
            </a:r>
            <a:r>
              <a:rPr lang="mk" sz="2200" b="1" i="0" u="none" dirty="0">
                <a:solidFill>
                  <a:srgbClr val="FF0000"/>
                </a:solidFill>
              </a:rPr>
              <a:t>л</a:t>
            </a:r>
            <a:r>
              <a:rPr lang="mk" sz="2200" b="1" i="0" u="none" dirty="0">
                <a:solidFill>
                  <a:srgbClr val="FF0000"/>
                </a:solidFill>
                <a:latin typeface="+mj-lt"/>
              </a:rPr>
              <a:t>егитимна цел</a:t>
            </a:r>
            <a:r>
              <a:rPr lang="mk" sz="2200" b="0" i="0" u="none" dirty="0">
                <a:latin typeface="+mj-lt"/>
              </a:rPr>
              <a:t>)</a:t>
            </a:r>
          </a:p>
          <a:p>
            <a:pPr algn="l" rtl="0" eaLnBrk="1" fontAlgn="auto" hangingPunct="1">
              <a:spcBef>
                <a:spcPts val="600"/>
              </a:spcBef>
              <a:spcAft>
                <a:spcPts val="600"/>
              </a:spcAft>
              <a:defRPr/>
            </a:pPr>
            <a:r>
              <a:rPr lang="mk" sz="2200" b="0" i="0" u="none" dirty="0"/>
              <a:t>„Неопходност од мешање во едно демократско општество“ ... што значи дека мешањето мора да:</a:t>
            </a:r>
          </a:p>
          <a:p>
            <a:pPr marL="711200" lvl="1" indent="-342900" algn="l" rtl="0" eaLnBrk="1" fontAlgn="auto" hangingPunct="1">
              <a:spcBef>
                <a:spcPts val="600"/>
              </a:spcBef>
              <a:spcAft>
                <a:spcPts val="600"/>
              </a:spcAft>
              <a:defRPr/>
            </a:pPr>
            <a:r>
              <a:rPr lang="mk" sz="2200" b="0" i="0" u="none" dirty="0">
                <a:latin typeface="+mj-lt"/>
              </a:rPr>
              <a:t>одговара </a:t>
            </a:r>
            <a:r>
              <a:rPr lang="mk" sz="2200" b="0" i="0" u="none" dirty="0"/>
              <a:t>на „итните општествени потреби“ (</a:t>
            </a:r>
            <a:r>
              <a:rPr lang="mk" sz="2200" b="1" i="0" u="none" dirty="0">
                <a:solidFill>
                  <a:srgbClr val="FF0000"/>
                </a:solidFill>
              </a:rPr>
              <a:t>неопходност</a:t>
            </a:r>
            <a:r>
              <a:rPr lang="mk" sz="2200" b="0" i="0" u="none" dirty="0"/>
              <a:t>) </a:t>
            </a:r>
          </a:p>
          <a:p>
            <a:pPr marL="711200" lvl="1" indent="-342900" algn="l" rtl="0" eaLnBrk="1" fontAlgn="auto" hangingPunct="1">
              <a:spcBef>
                <a:spcPts val="600"/>
              </a:spcBef>
              <a:spcAft>
                <a:spcPts val="600"/>
              </a:spcAft>
              <a:defRPr/>
            </a:pPr>
            <a:r>
              <a:rPr lang="mk" sz="2200" b="0" i="0" u="none" dirty="0">
                <a:latin typeface="+mj-lt"/>
              </a:rPr>
              <a:t>биде</a:t>
            </a:r>
            <a:r>
              <a:rPr lang="mk" sz="2200" b="0" i="0" u="none" dirty="0"/>
              <a:t>пропорционална со целта кон која се тежнее(</a:t>
            </a:r>
            <a:r>
              <a:rPr lang="mk" sz="2200" b="1" i="0" u="none" dirty="0">
                <a:solidFill>
                  <a:srgbClr val="FF0000"/>
                </a:solidFill>
              </a:rPr>
              <a:t>пропорционалност</a:t>
            </a:r>
            <a:r>
              <a:rPr lang="mk" sz="2200" b="0" i="0" u="none" dirty="0"/>
              <a:t>)</a:t>
            </a:r>
          </a:p>
          <a:p>
            <a:pPr algn="l" rtl="0" eaLnBrk="1" fontAlgn="auto" hangingPunct="1">
              <a:spcBef>
                <a:spcPts val="600"/>
              </a:spcBef>
              <a:spcAft>
                <a:spcPts val="600"/>
              </a:spcAft>
              <a:defRPr/>
            </a:pPr>
            <a:r>
              <a:rPr lang="mk" sz="2200" b="0" i="0" u="none" dirty="0"/>
              <a:t>Барањата кои се подразбираат под принципите „неопходност“ и „пропорционалност“ можат да се класифицираат под еден или друг поим.</a:t>
            </a:r>
            <a:endParaRPr lang="mk" sz="2200" dirty="0" smtClean="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130</a:t>
            </a:fld>
            <a:endParaRPr lang="mk"/>
          </a:p>
        </p:txBody>
      </p:sp>
    </p:spTree>
    <p:extLst>
      <p:ext uri="{BB962C8B-B14F-4D97-AF65-F5344CB8AC3E}">
        <p14:creationId xmlns:p14="http://schemas.microsoft.com/office/powerpoint/2010/main" val="2888794180"/>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rtl="0" eaLnBrk="1" hangingPunct="1"/>
            <a:r>
              <a:rPr lang="mk" sz="3600" b="1" i="0" u="none"/>
              <a:t>Втор дел - Annex</a:t>
            </a:r>
            <a:r>
              <a:rPr lang="mk" sz="3600" b="1" dirty="0" smtClean="0"/>
              <a:t/>
            </a:r>
            <a:br>
              <a:rPr lang="mk" sz="3600" b="1" dirty="0" smtClean="0"/>
            </a:br>
            <a:r>
              <a:rPr lang="mk" sz="3600" b="1" i="0" u="none"/>
              <a:t>Услови и заштитни мерки според Европската конвенција за човекови права</a:t>
            </a:r>
            <a:endParaRPr lang="mk" sz="4500" dirty="0" smtClean="0"/>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lgn="r" rtl="0">
              <a:defRPr/>
            </a:pPr>
            <a:fld id="{CE2D7955-86E9-49F5-A72D-587346A0DA53}" type="slidenum">
              <a:rPr/>
              <a:pPr>
                <a:defRPr/>
              </a:pPr>
              <a:t>131</a:t>
            </a:fld>
            <a:endParaRPr lang="mk"/>
          </a:p>
        </p:txBody>
      </p:sp>
    </p:spTree>
    <p:extLst>
      <p:ext uri="{BB962C8B-B14F-4D97-AF65-F5344CB8AC3E}">
        <p14:creationId xmlns:p14="http://schemas.microsoft.com/office/powerpoint/2010/main" val="698184346"/>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229600" cy="5029200"/>
          </a:xfrm>
        </p:spPr>
        <p:txBody>
          <a:bodyPr rtlCol="0">
            <a:normAutofit fontScale="25000" lnSpcReduction="20000"/>
          </a:bodyPr>
          <a:lstStyle/>
          <a:p>
            <a:pPr algn="l" rtl="0" eaLnBrk="1" fontAlgn="auto" hangingPunct="1">
              <a:spcAft>
                <a:spcPts val="0"/>
              </a:spcAft>
              <a:defRPr/>
            </a:pPr>
            <a:r>
              <a:rPr lang="mk" sz="12000" b="1" i="0" u="none"/>
              <a:t>Правна основа </a:t>
            </a:r>
            <a:r>
              <a:rPr lang="mk" sz="12000" b="0" i="0" u="none"/>
              <a:t>(материјална смисла, вклучува и непишани закони, судска практика</a:t>
            </a:r>
            <a:r>
              <a:rPr lang="mk" sz="11200" b="0" i="0" u="none" baseline="30000"/>
              <a:t>[7]</a:t>
            </a:r>
            <a:r>
              <a:rPr lang="mk" b="0" i="0" u="none"/>
              <a:t>) </a:t>
            </a:r>
          </a:p>
          <a:p>
            <a:pPr marL="628650" lvl="1" indent="-266700" algn="l" rtl="0" eaLnBrk="1" fontAlgn="auto" hangingPunct="1">
              <a:spcAft>
                <a:spcPts val="0"/>
              </a:spcAft>
              <a:buFont typeface="Courier New" panose="02070309020205020404" pitchFamily="49" charset="0"/>
              <a:buChar char="o"/>
              <a:defRPr/>
            </a:pPr>
            <a:r>
              <a:rPr lang="mk" sz="12000" b="0" i="0" u="none"/>
              <a:t>Јасна и прецизна;[8] [9]</a:t>
            </a:r>
            <a:endParaRPr lang="mk" sz="12000" dirty="0" smtClean="0"/>
          </a:p>
          <a:p>
            <a:pPr marL="628650" lvl="1" indent="-266700" algn="l" rtl="0" eaLnBrk="1" fontAlgn="auto" hangingPunct="1">
              <a:spcAft>
                <a:spcPts val="0"/>
              </a:spcAft>
              <a:buFont typeface="Courier New" panose="02070309020205020404" pitchFamily="49" charset="0"/>
              <a:buChar char="o"/>
              <a:defRPr/>
            </a:pPr>
            <a:r>
              <a:rPr lang="mk" sz="12000" b="0" i="0" u="none"/>
              <a:t>Специфична и предвидлива[2]: формулирана со доволна прецизност за да му се овозможи на граѓанинот да го регулира своето однесување; и</a:t>
            </a:r>
            <a:endParaRPr lang="mk" sz="12000" dirty="0"/>
          </a:p>
          <a:p>
            <a:pPr marL="628650" lvl="1" indent="-266700" algn="l" rtl="0" eaLnBrk="1" fontAlgn="auto" hangingPunct="1">
              <a:spcAft>
                <a:spcPts val="0"/>
              </a:spcAft>
              <a:buFont typeface="Courier New" panose="02070309020205020404" pitchFamily="49" charset="0"/>
              <a:buChar char="o"/>
              <a:defRPr/>
            </a:pPr>
            <a:r>
              <a:rPr lang="mk" sz="12000" b="0" i="0" u="none"/>
              <a:t>Адекватно пристапна[2]: граѓанинот мора да ги знае законските ппрописи кои се однесуваат на неговиот случај.</a:t>
            </a:r>
          </a:p>
        </p:txBody>
      </p:sp>
      <p:sp>
        <p:nvSpPr>
          <p:cNvPr id="5" name="Rectangle 2"/>
          <p:cNvSpPr>
            <a:spLocks noGrp="1" noChangeArrowheads="1"/>
          </p:cNvSpPr>
          <p:nvPr>
            <p:ph type="title"/>
          </p:nvPr>
        </p:nvSpPr>
        <p:spPr>
          <a:xfrm>
            <a:off x="457200" y="274638"/>
            <a:ext cx="8229600" cy="1325562"/>
          </a:xfrm>
        </p:spPr>
        <p:txBody>
          <a:bodyPr/>
          <a:lstStyle/>
          <a:p>
            <a:pPr rtl="0" eaLnBrk="1" hangingPunct="1"/>
            <a:r>
              <a:rPr lang="mk" sz="3000" b="1" i="0" u="none"/>
              <a:t>Услови и заштитни мерки според Европската конвенција за човекови права</a:t>
            </a:r>
            <a:endParaRPr lang="mk" sz="3000" b="1" dirty="0" smtClean="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132</a:t>
            </a:fld>
            <a:endParaRPr lang="mk"/>
          </a:p>
        </p:txBody>
      </p:sp>
    </p:spTree>
    <p:extLst>
      <p:ext uri="{BB962C8B-B14F-4D97-AF65-F5344CB8AC3E}">
        <p14:creationId xmlns:p14="http://schemas.microsoft.com/office/powerpoint/2010/main" val="3575362412"/>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229600" cy="5029200"/>
          </a:xfrm>
        </p:spPr>
        <p:txBody>
          <a:bodyPr rtlCol="0">
            <a:normAutofit fontScale="32500" lnSpcReduction="20000"/>
          </a:bodyPr>
          <a:lstStyle/>
          <a:p>
            <a:pPr marL="0" indent="0" algn="l" rtl="0" eaLnBrk="1" fontAlgn="auto" hangingPunct="1">
              <a:spcAft>
                <a:spcPts val="0"/>
              </a:spcAft>
              <a:buNone/>
              <a:defRPr/>
            </a:pPr>
            <a:r>
              <a:rPr lang="mk" sz="9600" b="1" i="0" u="none" dirty="0"/>
              <a:t>Легитимна цел</a:t>
            </a:r>
          </a:p>
          <a:p>
            <a:pPr marL="0" indent="0" algn="l" rtl="0" eaLnBrk="1" fontAlgn="auto" hangingPunct="1">
              <a:spcAft>
                <a:spcPts val="0"/>
              </a:spcAft>
              <a:buNone/>
              <a:defRPr/>
            </a:pPr>
            <a:r>
              <a:rPr lang="mk" sz="9600" b="0" i="0" u="none" dirty="0"/>
              <a:t>Легитимни цели за кои мешање во нечии дадени права може да биде легитимно се исцрпно наведени во членот кој го искажува правото</a:t>
            </a:r>
            <a:r>
              <a:rPr lang="mk" sz="9600" b="0" i="0" u="none" dirty="0" smtClean="0"/>
              <a:t>.  </a:t>
            </a:r>
            <a:endParaRPr lang="mk" sz="9600" b="0" i="0" u="none" dirty="0"/>
          </a:p>
          <a:p>
            <a:pPr marL="0" indent="0" algn="l" rtl="0" eaLnBrk="1" fontAlgn="auto" hangingPunct="1">
              <a:spcAft>
                <a:spcPts val="0"/>
              </a:spcAft>
              <a:buNone/>
              <a:defRPr/>
            </a:pPr>
            <a:r>
              <a:rPr lang="mk" sz="9600" b="0" i="0" u="none" dirty="0"/>
              <a:t>Example: Член </a:t>
            </a:r>
            <a:r>
              <a:rPr lang="mk" sz="9600" b="0" i="0" u="none" dirty="0" smtClean="0"/>
              <a:t>8 (</a:t>
            </a:r>
            <a:r>
              <a:rPr lang="mk" sz="9600" b="0" i="0" u="none" dirty="0"/>
              <a:t>право на приватен живот): интереси на државната и јавната безбедност или економската благосостојба на земјата, спречувањето на безредија или на криминал, заштитата на здравјето и на моралот, и заштитата на правата и на слободите на другите.</a:t>
            </a:r>
          </a:p>
          <a:p>
            <a:pPr algn="l" rtl="0" eaLnBrk="1" fontAlgn="auto" hangingPunct="1">
              <a:spcAft>
                <a:spcPts val="0"/>
              </a:spcAft>
              <a:defRPr/>
            </a:pPr>
            <a:endParaRPr lang="mk" sz="9600" b="1" dirty="0" smtClean="0"/>
          </a:p>
          <a:p>
            <a:pPr marL="0" indent="0" algn="l" rtl="0" eaLnBrk="1" fontAlgn="auto" hangingPunct="1">
              <a:spcAft>
                <a:spcPts val="0"/>
              </a:spcAft>
              <a:buNone/>
              <a:defRPr/>
            </a:pPr>
            <a:endParaRPr lang="mk" b="1" dirty="0" smtClean="0">
              <a:latin typeface="+mj-lt"/>
            </a:endParaRPr>
          </a:p>
          <a:p>
            <a:pPr marL="0" indent="0" algn="l" rtl="0" eaLnBrk="1" fontAlgn="auto" hangingPunct="1">
              <a:spcAft>
                <a:spcPts val="0"/>
              </a:spcAft>
              <a:buNone/>
              <a:defRPr/>
            </a:pPr>
            <a:endParaRPr lang="mk" b="1" dirty="0" smtClean="0">
              <a:latin typeface="+mj-lt"/>
            </a:endParaRPr>
          </a:p>
        </p:txBody>
      </p:sp>
      <p:sp>
        <p:nvSpPr>
          <p:cNvPr id="5" name="Rectangle 2"/>
          <p:cNvSpPr>
            <a:spLocks noGrp="1" noChangeArrowheads="1"/>
          </p:cNvSpPr>
          <p:nvPr>
            <p:ph type="title"/>
          </p:nvPr>
        </p:nvSpPr>
        <p:spPr>
          <a:xfrm>
            <a:off x="457200" y="274638"/>
            <a:ext cx="8229600" cy="1191305"/>
          </a:xfrm>
        </p:spPr>
        <p:txBody>
          <a:bodyPr/>
          <a:lstStyle/>
          <a:p>
            <a:pPr rtl="0" eaLnBrk="1" hangingPunct="1"/>
            <a:r>
              <a:rPr lang="mk" sz="3000" b="1" i="0" u="none"/>
              <a:t>Услови и заштитни мерки според Европската конвенција за човекови права</a:t>
            </a:r>
            <a:endParaRPr lang="mk" sz="3000" b="1" dirty="0" smtClean="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133</a:t>
            </a:fld>
            <a:endParaRPr lang="mk"/>
          </a:p>
        </p:txBody>
      </p:sp>
    </p:spTree>
    <p:extLst>
      <p:ext uri="{BB962C8B-B14F-4D97-AF65-F5344CB8AC3E}">
        <p14:creationId xmlns:p14="http://schemas.microsoft.com/office/powerpoint/2010/main" val="359653449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585200" cy="4931229"/>
          </a:xfrm>
        </p:spPr>
        <p:txBody>
          <a:bodyPr rtlCol="0">
            <a:normAutofit fontScale="70000" lnSpcReduction="20000"/>
          </a:bodyPr>
          <a:lstStyle/>
          <a:p>
            <a:pPr algn="l" rtl="0" eaLnBrk="1" fontAlgn="auto" hangingPunct="1">
              <a:spcAft>
                <a:spcPts val="0"/>
              </a:spcAft>
              <a:defRPr/>
            </a:pPr>
            <a:r>
              <a:rPr lang="mk" b="1" i="0" u="none" dirty="0">
                <a:latin typeface="+mj-lt"/>
              </a:rPr>
              <a:t>Неопходност за ограничување: демонстрирање</a:t>
            </a:r>
            <a:r>
              <a:rPr lang="mk" b="0" i="0" u="none" dirty="0">
                <a:latin typeface="+mj-lt"/>
              </a:rPr>
              <a:t>[11] ова е всушност соодветно за да се задоволат специфичните општествени потреби</a:t>
            </a:r>
            <a:endParaRPr lang="mk" dirty="0" smtClean="0">
              <a:latin typeface="+mj-lt"/>
            </a:endParaRPr>
          </a:p>
          <a:p>
            <a:pPr lvl="1" algn="l" rtl="0" eaLnBrk="1" fontAlgn="auto" hangingPunct="1">
              <a:spcBef>
                <a:spcPts val="1200"/>
              </a:spcBef>
              <a:spcAft>
                <a:spcPts val="0"/>
              </a:spcAft>
              <a:defRPr/>
            </a:pPr>
            <a:r>
              <a:rPr lang="mk" b="1" i="0" u="none" dirty="0">
                <a:latin typeface="+mj-lt"/>
              </a:rPr>
              <a:t>Мора да се идентификуваат специфични општествени потреби </a:t>
            </a:r>
            <a:r>
              <a:rPr lang="mk" b="0" i="0" u="none" dirty="0">
                <a:latin typeface="+mj-lt"/>
              </a:rPr>
              <a:t>(во рамки на пошироката сфера на легитимна цел кон која се тежнее</a:t>
            </a:r>
            <a:r>
              <a:rPr lang="mk" b="0" i="0" u="none" baseline="30000" dirty="0"/>
              <a:t>[12] </a:t>
            </a:r>
            <a:r>
              <a:rPr lang="mk" b="0" i="0" u="none" dirty="0">
                <a:latin typeface="+mj-lt"/>
              </a:rPr>
              <a:t>) и да се демонстрира[10]. Таа мора да биде со одредено ниво тежина, итност и непосредност.</a:t>
            </a:r>
            <a:r>
              <a:rPr lang="mk" sz="2700" b="0" i="0" u="none" baseline="30000" dirty="0"/>
              <a:t>[13§3.14; 3.17; 3.19] [14]</a:t>
            </a:r>
          </a:p>
          <a:p>
            <a:pPr marL="717550" lvl="1" indent="0" algn="l" rtl="0" eaLnBrk="1" fontAlgn="auto" hangingPunct="1">
              <a:spcAft>
                <a:spcPts val="0"/>
              </a:spcAft>
              <a:buNone/>
              <a:defRPr/>
            </a:pPr>
            <a:r>
              <a:rPr lang="mk" sz="2700" b="0" i="1" u="none" dirty="0"/>
              <a:t>Оваа идентификувана општествена потреба ќе претставува основа за имплементирање/наредување/примена на ограничувањето (овие основи ќе треба да бидат спомнати во правната основа за да се осигура пропорционалност</a:t>
            </a:r>
            <a:r>
              <a:rPr lang="mk" sz="2700" b="0" i="0" u="none" baseline="30000" dirty="0">
                <a:sym typeface="Wingdings" panose="05000000000000000000" pitchFamily="2" charset="2"/>
              </a:rPr>
              <a:t>[9§50] [slides 29, 34]).</a:t>
            </a:r>
            <a:endParaRPr lang="mk" sz="2700" baseline="30000" dirty="0" smtClean="0"/>
          </a:p>
          <a:p>
            <a:pPr lvl="1" algn="l" rtl="0" eaLnBrk="1" fontAlgn="auto" hangingPunct="1">
              <a:spcBef>
                <a:spcPts val="1200"/>
              </a:spcBef>
              <a:spcAft>
                <a:spcPts val="0"/>
              </a:spcAft>
              <a:defRPr/>
            </a:pPr>
            <a:r>
              <a:rPr lang="mk" b="1" i="0" u="none" dirty="0">
                <a:latin typeface="+mj-lt"/>
              </a:rPr>
              <a:t>Ограничувањето мора да биде соодветно за да ја задоволи таа потреба </a:t>
            </a:r>
            <a:r>
              <a:rPr lang="mk" b="0" i="0" u="none" dirty="0">
                <a:latin typeface="+mj-lt"/>
              </a:rPr>
              <a:t>(тоа мора ефективно да ја ублажи </a:t>
            </a:r>
            <a:r>
              <a:rPr lang="mk" b="0" i="0" u="none" dirty="0"/>
              <a:t>штетата предизвикана за општеството). Тоа може да бара ревизија на ефективноста на постоечките мерки кои настојуваат да постигнат иста цел и објаснување зошто тие не се доволни.[13 §3.19; 3.26</a:t>
            </a:r>
            <a:r>
              <a:rPr lang="mk" b="0" i="0" u="none" dirty="0" smtClean="0"/>
              <a:t>] [</a:t>
            </a:r>
            <a:r>
              <a:rPr lang="mk" b="0" i="0" u="none" dirty="0"/>
              <a:t>15]</a:t>
            </a:r>
          </a:p>
          <a:p>
            <a:pPr lvl="1" algn="l" rtl="0" eaLnBrk="1" fontAlgn="auto" hangingPunct="1">
              <a:spcAft>
                <a:spcPts val="0"/>
              </a:spcAft>
              <a:defRPr/>
            </a:pPr>
            <a:endParaRPr lang="mk" sz="2700" dirty="0" smtClean="0"/>
          </a:p>
        </p:txBody>
      </p:sp>
      <p:sp>
        <p:nvSpPr>
          <p:cNvPr id="5" name="Rectangle 2"/>
          <p:cNvSpPr>
            <a:spLocks noGrp="1" noChangeArrowheads="1"/>
          </p:cNvSpPr>
          <p:nvPr>
            <p:ph type="title"/>
          </p:nvPr>
        </p:nvSpPr>
        <p:spPr>
          <a:xfrm>
            <a:off x="457200" y="274638"/>
            <a:ext cx="8229600" cy="1325562"/>
          </a:xfrm>
        </p:spPr>
        <p:txBody>
          <a:bodyPr/>
          <a:lstStyle/>
          <a:p>
            <a:pPr rtl="0" eaLnBrk="1" hangingPunct="1"/>
            <a:r>
              <a:rPr lang="mk" sz="3000" b="1" i="0" u="none"/>
              <a:t>Услови и заштитни мерки според Европската конвенција за човекови права</a:t>
            </a:r>
            <a:endParaRPr lang="mk" sz="3000" b="1" dirty="0" smtClean="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134</a:t>
            </a:fld>
            <a:endParaRPr lang="mk"/>
          </a:p>
        </p:txBody>
      </p:sp>
    </p:spTree>
    <p:extLst>
      <p:ext uri="{BB962C8B-B14F-4D97-AF65-F5344CB8AC3E}">
        <p14:creationId xmlns:p14="http://schemas.microsoft.com/office/powerpoint/2010/main" val="841742860"/>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451429"/>
            <a:ext cx="8229600" cy="5021941"/>
          </a:xfrm>
        </p:spPr>
        <p:txBody>
          <a:bodyPr rtlCol="0">
            <a:normAutofit fontScale="25000" lnSpcReduction="20000"/>
          </a:bodyPr>
          <a:lstStyle/>
          <a:p>
            <a:pPr marL="261938" indent="-261938" algn="l" rtl="0" eaLnBrk="1" fontAlgn="auto" hangingPunct="1">
              <a:spcAft>
                <a:spcPts val="0"/>
              </a:spcAft>
              <a:defRPr/>
            </a:pPr>
            <a:r>
              <a:rPr lang="mk" sz="7200" b="1" i="0" u="none" dirty="0"/>
              <a:t>Пропорционалнос со целта кон која се тежнее (да се демонстрира) </a:t>
            </a:r>
            <a:r>
              <a:rPr lang="mk" sz="7200" b="0" i="0" u="none" dirty="0"/>
              <a:t>[16]:</a:t>
            </a:r>
          </a:p>
          <a:p>
            <a:pPr marL="363538" lvl="1" indent="0" algn="l" rtl="0" eaLnBrk="1" fontAlgn="auto" hangingPunct="1">
              <a:spcAft>
                <a:spcPts val="0"/>
              </a:spcAft>
              <a:buNone/>
              <a:defRPr/>
            </a:pPr>
            <a:r>
              <a:rPr lang="mk" sz="7200" b="1" i="0" u="none" dirty="0"/>
              <a:t>1.</a:t>
            </a:r>
            <a:r>
              <a:rPr lang="mk" sz="7200" b="0" i="0" u="none" dirty="0"/>
              <a:t> </a:t>
            </a:r>
            <a:r>
              <a:rPr lang="mk" sz="7200" b="1" i="0" u="none" dirty="0"/>
              <a:t>Мешањето мора да биде ограничено на она што е строго неопходно</a:t>
            </a:r>
            <a:endParaRPr lang="mk" sz="7200" dirty="0" smtClean="0"/>
          </a:p>
          <a:p>
            <a:pPr marL="536575" lvl="2" indent="-361950" algn="l" rtl="0" eaLnBrk="1" fontAlgn="auto" hangingPunct="1">
              <a:spcAft>
                <a:spcPts val="0"/>
              </a:spcAft>
              <a:buFont typeface="Wingdings" panose="05000000000000000000" pitchFamily="2" charset="2"/>
              <a:buChar char="ü"/>
              <a:defRPr/>
            </a:pPr>
            <a:r>
              <a:rPr lang="mk" sz="7200" b="1" i="0" u="none" dirty="0"/>
              <a:t>Соодветно на неговата содржина: </a:t>
            </a:r>
            <a:r>
              <a:rPr lang="mk" sz="7200" b="0" i="0" u="none" dirty="0"/>
              <a:t>адаптирано на тежината на општествената потреба (што е потешко прашањето, толку поголемо мешање може да биде оправдано [18]), на легитимноста на слободата која се ограничува (чувствителност на собраните информации, големи или мали очекувања за приватноста од граѓаните во одредени околности, важност на правото кое е ограничено...), [19]</a:t>
            </a:r>
          </a:p>
          <a:p>
            <a:pPr marL="536575" lvl="2" indent="-361950" algn="l" rtl="0" eaLnBrk="1" fontAlgn="auto" hangingPunct="1">
              <a:spcAft>
                <a:spcPts val="0"/>
              </a:spcAft>
              <a:buFont typeface="Wingdings" panose="05000000000000000000" pitchFamily="2" charset="2"/>
              <a:buChar char="ü"/>
              <a:defRPr/>
            </a:pPr>
            <a:r>
              <a:rPr lang="mk" sz="7200" b="1" i="0" u="none" dirty="0"/>
              <a:t>Неговиот обем не смее да го надмине нивото неопходно за постигнување на целта која се настојува да се постигне</a:t>
            </a:r>
            <a:r>
              <a:rPr lang="mk" sz="7200" b="0" i="0" u="none" dirty="0"/>
              <a:t> 20] : ограничете го во најголема мерка обемот на наметнување во приватноста, бројот на погодените луѓе [21], случаите на спроведување на мерката (овластувања за одлучување и акциите на агенциите за спроведување закони мора да бидат ограничени на она што е неопходно), и времето за кое мерката ќе биде во сила.[22]</a:t>
            </a:r>
          </a:p>
          <a:p>
            <a:pPr marL="536575" lvl="2" indent="-361950" algn="l" rtl="0" eaLnBrk="1" fontAlgn="auto" hangingPunct="1">
              <a:spcAft>
                <a:spcPts val="0"/>
              </a:spcAft>
              <a:buFont typeface="Wingdings" panose="05000000000000000000" pitchFamily="2" charset="2"/>
              <a:buChar char="ü"/>
              <a:defRPr/>
            </a:pPr>
            <a:r>
              <a:rPr lang="mk" sz="7200" b="1" i="0" u="none" dirty="0"/>
              <a:t>Таа мора да биде по своја природа помалку рестриктивна: </a:t>
            </a:r>
            <a:r>
              <a:rPr lang="mk" sz="7200" b="0" i="0" u="none" dirty="0"/>
              <a:t>итната општествена потреба не може да биде задоволително адресирана со помалку рестриктивна мерка[23, 24]. Пример: забрана со која се ограничува публикација наспроти обелоденување на изворот[25]; GPS надзор е допуштен бидејќи помалку наметливи методи на истрага се покажале недоволни</a:t>
            </a:r>
            <a:r>
              <a:rPr lang="mk" sz="7200" b="0" i="0" u="none" dirty="0" smtClean="0"/>
              <a:t>. [</a:t>
            </a:r>
            <a:r>
              <a:rPr lang="mk" sz="7200" b="0" i="0" u="none" dirty="0"/>
              <a:t>15]</a:t>
            </a:r>
          </a:p>
          <a:p>
            <a:pPr marL="536575" lvl="2" indent="-361950" algn="l" rtl="0" eaLnBrk="1" fontAlgn="auto" hangingPunct="1">
              <a:spcAft>
                <a:spcPts val="0"/>
              </a:spcAft>
              <a:buFont typeface="Wingdings" panose="05000000000000000000" pitchFamily="2" charset="2"/>
              <a:buChar char="ü"/>
              <a:defRPr/>
            </a:pPr>
            <a:r>
              <a:rPr lang="mk" sz="7200" b="1" i="0" u="none" dirty="0"/>
              <a:t>Вкупното влијание на мешањето не смее во практика да доведе до гаснењето </a:t>
            </a:r>
            <a:r>
              <a:rPr lang="mk" sz="7200" b="0" i="0" u="none" dirty="0"/>
              <a:t>на заштитените права. </a:t>
            </a:r>
          </a:p>
          <a:p>
            <a:pPr marL="623888" lvl="1" indent="0" algn="l" rtl="0" eaLnBrk="1" fontAlgn="auto" hangingPunct="1">
              <a:spcAft>
                <a:spcPts val="0"/>
              </a:spcAft>
              <a:buNone/>
              <a:defRPr/>
            </a:pPr>
            <a:endParaRPr lang="mk" sz="3800" baseline="30000" dirty="0" smtClean="0">
              <a:latin typeface="+mj-lt"/>
            </a:endParaRPr>
          </a:p>
          <a:p>
            <a:pPr lvl="1" algn="l" rtl="0" eaLnBrk="1" fontAlgn="auto" hangingPunct="1">
              <a:spcAft>
                <a:spcPts val="0"/>
              </a:spcAft>
              <a:defRPr/>
            </a:pPr>
            <a:endParaRPr lang="mk" dirty="0" smtClean="0">
              <a:latin typeface="+mj-lt"/>
            </a:endParaRPr>
          </a:p>
          <a:p>
            <a:pPr marL="0" indent="0" algn="l" rtl="0" eaLnBrk="1" fontAlgn="auto" hangingPunct="1">
              <a:spcAft>
                <a:spcPts val="0"/>
              </a:spcAft>
              <a:buNone/>
              <a:defRPr/>
            </a:pPr>
            <a:endParaRPr lang="mk" dirty="0" smtClean="0">
              <a:latin typeface="+mj-lt"/>
            </a:endParaRPr>
          </a:p>
        </p:txBody>
      </p:sp>
      <p:sp>
        <p:nvSpPr>
          <p:cNvPr id="5" name="Rectangle 2"/>
          <p:cNvSpPr>
            <a:spLocks noGrp="1" noChangeArrowheads="1"/>
          </p:cNvSpPr>
          <p:nvPr>
            <p:ph type="title"/>
          </p:nvPr>
        </p:nvSpPr>
        <p:spPr>
          <a:xfrm>
            <a:off x="457200" y="274638"/>
            <a:ext cx="8229600" cy="1325562"/>
          </a:xfrm>
        </p:spPr>
        <p:txBody>
          <a:bodyPr/>
          <a:lstStyle/>
          <a:p>
            <a:pPr rtl="0" eaLnBrk="1" hangingPunct="1"/>
            <a:r>
              <a:rPr lang="mk" sz="3000" b="1" i="0" u="none"/>
              <a:t>Услови и заштитни мерки според Европската конвенција за човекови права</a:t>
            </a:r>
            <a:endParaRPr lang="mk" sz="3000" b="1" dirty="0" smtClean="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135</a:t>
            </a:fld>
            <a:endParaRPr lang="mk"/>
          </a:p>
        </p:txBody>
      </p:sp>
    </p:spTree>
    <p:extLst>
      <p:ext uri="{BB962C8B-B14F-4D97-AF65-F5344CB8AC3E}">
        <p14:creationId xmlns:p14="http://schemas.microsoft.com/office/powerpoint/2010/main" val="4038523270"/>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333829" y="1309914"/>
            <a:ext cx="8563428" cy="5257800"/>
          </a:xfrm>
        </p:spPr>
        <p:txBody>
          <a:bodyPr rtlCol="0">
            <a:noAutofit/>
          </a:bodyPr>
          <a:lstStyle/>
          <a:p>
            <a:pPr marL="261938" lvl="0" indent="-261938" algn="l" rtl="0" eaLnBrk="1" fontAlgn="auto" hangingPunct="1">
              <a:spcAft>
                <a:spcPts val="0"/>
              </a:spcAft>
              <a:defRPr/>
            </a:pPr>
            <a:r>
              <a:rPr lang="mk" sz="1700" b="1" i="0" u="none" dirty="0">
                <a:solidFill>
                  <a:prstClr val="black"/>
                </a:solidFill>
              </a:rPr>
              <a:t>Пропорционалност со целта кон која се тежнее (да се демонстрира) </a:t>
            </a:r>
            <a:r>
              <a:rPr lang="mk" sz="1700" b="0" i="0" u="none" dirty="0">
                <a:solidFill>
                  <a:prstClr val="black"/>
                </a:solidFill>
              </a:rPr>
              <a:t>(следење):</a:t>
            </a:r>
            <a:endParaRPr lang="mk" sz="1700" dirty="0">
              <a:solidFill>
                <a:prstClr val="black"/>
              </a:solidFill>
            </a:endParaRPr>
          </a:p>
          <a:p>
            <a:pPr marL="363538" lvl="1" indent="0" algn="l" rtl="0" eaLnBrk="1" fontAlgn="auto" hangingPunct="1">
              <a:spcAft>
                <a:spcPts val="0"/>
              </a:spcAft>
              <a:buNone/>
              <a:defRPr/>
            </a:pPr>
            <a:r>
              <a:rPr lang="mk" sz="1700" b="1" i="0" u="none" dirty="0">
                <a:latin typeface="+mj-lt"/>
              </a:rPr>
              <a:t>2.</a:t>
            </a:r>
            <a:r>
              <a:rPr lang="mk" sz="1700" b="0" i="0" u="none" dirty="0">
                <a:latin typeface="+mj-lt"/>
              </a:rPr>
              <a:t> </a:t>
            </a:r>
            <a:r>
              <a:rPr lang="mk" sz="1700" b="1" i="0" u="none" dirty="0">
                <a:latin typeface="+mj-lt"/>
              </a:rPr>
              <a:t>Мора да се имплементира адекватна и ефективна[26] заштита:</a:t>
            </a:r>
            <a:r>
              <a:rPr lang="mk" sz="1700" b="0" i="0" u="none" dirty="0">
                <a:latin typeface="+mj-lt"/>
              </a:rPr>
              <a:t> </a:t>
            </a:r>
          </a:p>
          <a:p>
            <a:pPr marL="711200" lvl="2" indent="-174625" algn="l" rtl="0" eaLnBrk="1" fontAlgn="auto" hangingPunct="1">
              <a:spcBef>
                <a:spcPts val="100"/>
              </a:spcBef>
              <a:spcAft>
                <a:spcPts val="0"/>
              </a:spcAft>
              <a:buFont typeface="Arial" panose="020B0604020202020204" pitchFamily="34" charset="0"/>
              <a:buChar char="•"/>
              <a:defRPr/>
            </a:pPr>
            <a:r>
              <a:rPr lang="mk" sz="1700" b="1" i="0" u="none" dirty="0">
                <a:latin typeface="+mj-lt"/>
              </a:rPr>
              <a:t>Заштитните мери се мери кои „го прават можно“27] почитувањето на правото во прашање</a:t>
            </a:r>
            <a:r>
              <a:rPr lang="mk" sz="1700" b="1" i="0" u="none" baseline="30000" dirty="0"/>
              <a:t> </a:t>
            </a:r>
            <a:r>
              <a:rPr lang="mk" sz="1700" b="0" i="0" u="none" baseline="30000" dirty="0"/>
              <a:t>[25§55]</a:t>
            </a:r>
            <a:r>
              <a:rPr lang="mk" sz="1700" b="0" i="0" u="none" dirty="0">
                <a:latin typeface="+mj-lt"/>
              </a:rPr>
              <a:t>, според тоа со почитувањето на пропорционалноста - и на другите барања за ограничувањето на слободата, се избегнува </a:t>
            </a:r>
            <a:r>
              <a:rPr lang="mk" sz="1700" b="0" i="0" u="none" dirty="0" smtClean="0">
                <a:latin typeface="+mj-lt"/>
              </a:rPr>
              <a:t>арбитрарноста </a:t>
            </a:r>
            <a:r>
              <a:rPr lang="mk" sz="1700" b="0" i="0" u="none" baseline="30000" dirty="0" smtClean="0"/>
              <a:t>[</a:t>
            </a:r>
            <a:r>
              <a:rPr lang="mk" sz="1700" b="0" i="0" u="none" baseline="30000" dirty="0"/>
              <a:t>27]</a:t>
            </a:r>
            <a:r>
              <a:rPr lang="mk" sz="1700" b="0" i="0" u="none" dirty="0"/>
              <a:t>. </a:t>
            </a:r>
          </a:p>
          <a:p>
            <a:pPr marL="711200" lvl="2" indent="-174625" algn="l" rtl="0" eaLnBrk="1" fontAlgn="auto" hangingPunct="1">
              <a:spcAft>
                <a:spcPts val="0"/>
              </a:spcAft>
              <a:buFont typeface="Arial" panose="020B0604020202020204" pitchFamily="34" charset="0"/>
              <a:buChar char="•"/>
              <a:defRPr/>
            </a:pPr>
            <a:r>
              <a:rPr lang="mk" sz="1700" b="1" i="0" u="none" dirty="0">
                <a:latin typeface="+mj-lt"/>
              </a:rPr>
              <a:t>Тие исто така може да се користат за да се обезбеди еквивалентна заштита кога тестовите за неопходност и пропорционалност покажуваат слабости</a:t>
            </a:r>
            <a:r>
              <a:rPr lang="mk" sz="1700" b="0" i="0" u="none" dirty="0">
                <a:latin typeface="+mj-lt"/>
              </a:rPr>
              <a:t> или кога </a:t>
            </a:r>
            <a:r>
              <a:rPr lang="mk" sz="1700" b="0" i="0" u="none" dirty="0"/>
              <a:t>гаранциите кои ги дава генеричкото право се непрактични во одредени околности[26§55]. На пример, законот може да ја забрани обработката на „чувствителните“ податоци ако не е апсолутно неопходно за целите на одредено испитување[28], но ова е речиси невозможно да се избегне кога јавните податоци автоматски се собираат на социјалните мрежи. </a:t>
            </a:r>
          </a:p>
          <a:p>
            <a:pPr marL="711200" lvl="2" indent="-174625" algn="l" rtl="0" eaLnBrk="1" fontAlgn="auto" hangingPunct="1">
              <a:spcAft>
                <a:spcPts val="0"/>
              </a:spcAft>
              <a:buFont typeface="Arial" panose="020B0604020202020204" pitchFamily="34" charset="0"/>
              <a:buChar char="•"/>
              <a:defRPr/>
            </a:pPr>
            <a:r>
              <a:rPr lang="mk" sz="1700" b="1" i="0" u="none" dirty="0">
                <a:latin typeface="+mj-lt"/>
              </a:rPr>
              <a:t>Заштитните мерки всушност се состојат од два типа of мерки</a:t>
            </a:r>
            <a:r>
              <a:rPr lang="mk" sz="1700" b="0" i="0" u="none" dirty="0">
                <a:latin typeface="+mj-lt"/>
              </a:rPr>
              <a:t>: (1) Поставување на границите на законот и јасно спомнување на овие граници во законот (материјален смисол) и (2) мерки за спроведување и контролни мерки кои осигуруваат дека овие граници (и погенерално другите барања за заштита на правата) се почитуваат. </a:t>
            </a:r>
            <a:endParaRPr lang="mk" sz="1700" dirty="0">
              <a:latin typeface="+mj-lt"/>
            </a:endParaRPr>
          </a:p>
        </p:txBody>
      </p:sp>
      <p:sp>
        <p:nvSpPr>
          <p:cNvPr id="5" name="Rectangle 2"/>
          <p:cNvSpPr>
            <a:spLocks noGrp="1" noChangeArrowheads="1"/>
          </p:cNvSpPr>
          <p:nvPr>
            <p:ph type="title"/>
          </p:nvPr>
        </p:nvSpPr>
        <p:spPr>
          <a:xfrm>
            <a:off x="457200" y="274638"/>
            <a:ext cx="8229600" cy="1035276"/>
          </a:xfrm>
        </p:spPr>
        <p:txBody>
          <a:bodyPr/>
          <a:lstStyle/>
          <a:p>
            <a:pPr rtl="0" eaLnBrk="1" hangingPunct="1"/>
            <a:r>
              <a:rPr lang="mk" sz="2800" b="1" i="0" u="none"/>
              <a:t>Услови и заштитни мерки според Европската конвенција за човекови права</a:t>
            </a:r>
            <a:endParaRPr lang="mk" sz="2600" b="1" dirty="0" smtClean="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136</a:t>
            </a:fld>
            <a:endParaRPr lang="mk"/>
          </a:p>
        </p:txBody>
      </p:sp>
    </p:spTree>
    <p:extLst>
      <p:ext uri="{BB962C8B-B14F-4D97-AF65-F5344CB8AC3E}">
        <p14:creationId xmlns:p14="http://schemas.microsoft.com/office/powerpoint/2010/main" val="3611551918"/>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186770"/>
            <a:ext cx="8556171" cy="4974772"/>
          </a:xfrm>
        </p:spPr>
        <p:txBody>
          <a:bodyPr rtlCol="0">
            <a:noAutofit/>
          </a:bodyPr>
          <a:lstStyle/>
          <a:p>
            <a:pPr marL="174625" lvl="2" indent="0" algn="l" rtl="0" eaLnBrk="1" fontAlgn="auto" hangingPunct="1">
              <a:spcAft>
                <a:spcPts val="0"/>
              </a:spcAft>
              <a:buNone/>
              <a:defRPr/>
            </a:pPr>
            <a:r>
              <a:rPr lang="mk" sz="1600" b="1" i="0" u="none" dirty="0">
                <a:latin typeface="+mj-lt"/>
              </a:rPr>
              <a:t>2.</a:t>
            </a:r>
            <a:r>
              <a:rPr lang="mk" sz="1600" b="0" i="0" u="none" dirty="0">
                <a:latin typeface="+mj-lt"/>
              </a:rPr>
              <a:t> </a:t>
            </a:r>
            <a:r>
              <a:rPr lang="mk" sz="1600" b="1" i="0" u="none" dirty="0">
                <a:latin typeface="+mj-lt"/>
              </a:rPr>
              <a:t>Мора да се имплементира адекватна и ефективна[26] заштита:</a:t>
            </a:r>
            <a:r>
              <a:rPr lang="mk" sz="1600" b="0" i="0" u="none" dirty="0">
                <a:latin typeface="+mj-lt"/>
              </a:rPr>
              <a:t> </a:t>
            </a:r>
          </a:p>
          <a:p>
            <a:pPr marL="449263" lvl="3" indent="0" algn="l" rtl="0" eaLnBrk="1" fontAlgn="auto" hangingPunct="1">
              <a:spcAft>
                <a:spcPts val="0"/>
              </a:spcAft>
              <a:buNone/>
              <a:defRPr/>
            </a:pPr>
            <a:r>
              <a:rPr lang="mk" sz="1600" b="1" i="0" u="none" dirty="0"/>
              <a:t>(1) Границите наа мешањето мора да се предвидат и да се детализираат во законските одредби</a:t>
            </a:r>
            <a:r>
              <a:rPr lang="mk" sz="1600" b="0" i="0" u="none" dirty="0"/>
              <a:t>[26] [29]. Овие граници вклучуваат: </a:t>
            </a:r>
          </a:p>
          <a:p>
            <a:pPr marL="711200" lvl="3" indent="-174625" algn="l" rtl="0" eaLnBrk="1" fontAlgn="auto" hangingPunct="1">
              <a:spcAft>
                <a:spcPts val="0"/>
              </a:spcAft>
              <a:buFont typeface="Arial" panose="020B0604020202020204" pitchFamily="34" charset="0"/>
              <a:buChar char="•"/>
              <a:defRPr/>
            </a:pPr>
            <a:r>
              <a:rPr lang="mk" sz="1600" b="0" i="0" u="none" dirty="0"/>
              <a:t>Случаи во кои мерките може да се случат.</a:t>
            </a:r>
            <a:r>
              <a:rPr lang="mk" sz="1600" b="0" i="0" u="none" baseline="30000" dirty="0"/>
              <a:t>[26]</a:t>
            </a:r>
            <a:endParaRPr lang="mk" sz="1600" dirty="0" smtClean="0"/>
          </a:p>
          <a:p>
            <a:pPr marL="711200" lvl="3" indent="-174625" algn="l" rtl="0" eaLnBrk="1" fontAlgn="auto" hangingPunct="1">
              <a:spcAft>
                <a:spcPts val="0"/>
              </a:spcAft>
              <a:buFont typeface="Arial" panose="020B0604020202020204" pitchFamily="34" charset="0"/>
              <a:buChar char="•"/>
              <a:defRPr/>
            </a:pPr>
            <a:r>
              <a:rPr lang="mk" sz="1600" b="1" i="0" u="none" dirty="0"/>
              <a:t>Основи </a:t>
            </a:r>
            <a:r>
              <a:rPr lang="mk" sz="1600" b="0" i="0" u="none" dirty="0"/>
              <a:t>кои се бараат за наредување на мерката (овластување или процедура).</a:t>
            </a:r>
            <a:r>
              <a:rPr lang="mk" sz="1600" b="1" i="0" u="none" dirty="0"/>
              <a:t>[26]</a:t>
            </a:r>
            <a:endParaRPr lang="mk" sz="1600" dirty="0" smtClean="0"/>
          </a:p>
          <a:p>
            <a:pPr marL="711200" lvl="3" indent="-174625" algn="l" rtl="0" eaLnBrk="1" fontAlgn="auto" hangingPunct="1">
              <a:spcAft>
                <a:spcPts val="0"/>
              </a:spcAft>
              <a:buFont typeface="Arial" panose="020B0604020202020204" pitchFamily="34" charset="0"/>
              <a:buChar char="•"/>
              <a:defRPr/>
            </a:pPr>
            <a:r>
              <a:rPr lang="mk" sz="1600" b="1" i="0" u="none" dirty="0"/>
              <a:t>Должина </a:t>
            </a:r>
            <a:r>
              <a:rPr lang="mk" sz="1600" b="0" i="0" u="none" dirty="0"/>
              <a:t>на мерката[26] : на пример, временско ограничување во однос на експедитивна конзервација на компјутерските </a:t>
            </a:r>
            <a:r>
              <a:rPr lang="mk" sz="1600" b="0" i="0" u="none" dirty="0" smtClean="0"/>
              <a:t>податоци (</a:t>
            </a:r>
            <a:r>
              <a:rPr lang="mk" sz="1600" b="0" i="0" u="none" dirty="0"/>
              <a:t>член 16 од Конвенцијата од Будимпешта).</a:t>
            </a:r>
          </a:p>
          <a:p>
            <a:pPr marL="711200" lvl="3" indent="-174625" algn="l" rtl="0" eaLnBrk="1" fontAlgn="auto" hangingPunct="1">
              <a:spcAft>
                <a:spcPts val="0"/>
              </a:spcAft>
              <a:buFont typeface="Arial" panose="020B0604020202020204" pitchFamily="34" charset="0"/>
              <a:buChar char="•"/>
              <a:defRPr/>
            </a:pPr>
            <a:r>
              <a:rPr lang="mk" sz="1600" b="1" i="0" u="none" dirty="0"/>
              <a:t>Проширување на овластувањата на Агенциите за спроведување закони</a:t>
            </a:r>
            <a:r>
              <a:rPr lang="mk" sz="1600" b="0" i="0" u="none" dirty="0"/>
              <a:t>[26</a:t>
            </a:r>
            <a:r>
              <a:rPr lang="mk" sz="1600" b="0" i="0" u="none" dirty="0" smtClean="0"/>
              <a:t>] </a:t>
            </a:r>
            <a:r>
              <a:rPr lang="mk" sz="1600" b="1" i="0" u="none" dirty="0" smtClean="0"/>
              <a:t>и </a:t>
            </a:r>
            <a:r>
              <a:rPr lang="mk" sz="1600" b="1" i="0" u="none" dirty="0"/>
              <a:t>начин на спроведување</a:t>
            </a:r>
            <a:r>
              <a:rPr lang="mk" sz="1600" b="0" i="0" u="none" dirty="0"/>
              <a:t>[30]: на пример</a:t>
            </a:r>
            <a:r>
              <a:rPr lang="mk" sz="1600" b="0" i="0" u="none" dirty="0" smtClean="0"/>
              <a:t>, Член </a:t>
            </a:r>
            <a:r>
              <a:rPr lang="mk" sz="1600" b="0" i="0" u="none" dirty="0"/>
              <a:t>18 (природа и степен на бараните податоци дефинирани во налогот за доставување податоци) и 21 (пресретнување на комуникација само во врска со сериозни дела) од Конвенцијата од Будимпешта; авторизација на независен орган[29] , во принцип судски во случај на наметлива мерка (најдобра гаранција за независнот, објективност, процедура [26§55]).</a:t>
            </a:r>
          </a:p>
          <a:p>
            <a:pPr marL="711200" lvl="3" indent="-174625" algn="l" rtl="0" eaLnBrk="1" fontAlgn="auto" hangingPunct="1">
              <a:spcAft>
                <a:spcPts val="0"/>
              </a:spcAft>
              <a:buFont typeface="Arial" panose="020B0604020202020204" pitchFamily="34" charset="0"/>
              <a:buChar char="•"/>
              <a:defRPr/>
            </a:pPr>
            <a:r>
              <a:rPr lang="mk" sz="1600" b="1" i="0" u="none" dirty="0"/>
              <a:t>Meрење на олеснителни влијанија </a:t>
            </a:r>
            <a:r>
              <a:rPr lang="mk" sz="1600" b="0" i="0" u="none" dirty="0"/>
              <a:t>(на пример, барање докази од други извори врз кои исто така би се засновала одлуката</a:t>
            </a:r>
            <a:r>
              <a:rPr lang="mk" sz="1600" b="0" i="0" u="none" dirty="0" smtClean="0"/>
              <a:t>). </a:t>
            </a:r>
            <a:r>
              <a:rPr lang="mk" sz="1600" b="1" i="0" u="none" dirty="0" smtClean="0"/>
              <a:t>Почетно </a:t>
            </a:r>
            <a:r>
              <a:rPr lang="mk" sz="1600" b="1" i="0" u="none" dirty="0"/>
              <a:t>размислување мора да биде за влијанието врз јавниот интерес </a:t>
            </a:r>
            <a:r>
              <a:rPr lang="mk" sz="1600" b="0" i="0" u="none" dirty="0"/>
              <a:t>(како што се јавната безбедност, јавното здравје, интересите на жртвата и почитување на приватниот живот), потоа на влијанието врз правата на други страни, во мера во која нивното ублажување е компатибилно [1] .</a:t>
            </a:r>
            <a:endParaRPr lang="mk" sz="1600" baseline="30000" dirty="0"/>
          </a:p>
          <a:p>
            <a:pPr marL="711200" lvl="3" indent="-174625" algn="l" rtl="0" eaLnBrk="1" fontAlgn="auto" hangingPunct="1">
              <a:spcAft>
                <a:spcPts val="0"/>
              </a:spcAft>
              <a:buFont typeface="Arial" panose="020B0604020202020204" pitchFamily="34" charset="0"/>
              <a:buChar char="•"/>
              <a:defRPr/>
            </a:pPr>
            <a:r>
              <a:rPr lang="mk" sz="1600" b="0" i="0" u="none" dirty="0"/>
              <a:t>Заштитните мерки предложени со Rec (87) 15 од Комитетот на министрите на СЕ треба да се земе предвид при обработка на лични податоци. [28]</a:t>
            </a:r>
            <a:endParaRPr lang="mk" sz="1600" dirty="0" smtClean="0"/>
          </a:p>
          <a:p>
            <a:pPr marL="0" indent="0" algn="l" rtl="0" eaLnBrk="1" fontAlgn="auto" hangingPunct="1">
              <a:spcAft>
                <a:spcPts val="0"/>
              </a:spcAft>
              <a:buNone/>
              <a:defRPr/>
            </a:pPr>
            <a:endParaRPr lang="mk" sz="1600" dirty="0" smtClean="0">
              <a:latin typeface="+mj-lt"/>
            </a:endParaRPr>
          </a:p>
        </p:txBody>
      </p:sp>
      <p:sp>
        <p:nvSpPr>
          <p:cNvPr id="5" name="Rectangle 2"/>
          <p:cNvSpPr>
            <a:spLocks noGrp="1" noChangeArrowheads="1"/>
          </p:cNvSpPr>
          <p:nvPr>
            <p:ph type="title"/>
          </p:nvPr>
        </p:nvSpPr>
        <p:spPr>
          <a:xfrm>
            <a:off x="457200" y="274638"/>
            <a:ext cx="8229600" cy="917575"/>
          </a:xfrm>
        </p:spPr>
        <p:txBody>
          <a:bodyPr/>
          <a:lstStyle/>
          <a:p>
            <a:pPr rtl="0" eaLnBrk="1" hangingPunct="1"/>
            <a:r>
              <a:rPr lang="mk" sz="2400" b="1" i="0" u="none"/>
              <a:t>Услови и заштитни мерки според Европската конвенција за човекови права</a:t>
            </a:r>
            <a:endParaRPr lang="mk" sz="2600" b="1" dirty="0" smtClean="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137</a:t>
            </a:fld>
            <a:endParaRPr lang="mk"/>
          </a:p>
        </p:txBody>
      </p:sp>
    </p:spTree>
    <p:extLst>
      <p:ext uri="{BB962C8B-B14F-4D97-AF65-F5344CB8AC3E}">
        <p14:creationId xmlns:p14="http://schemas.microsoft.com/office/powerpoint/2010/main" val="2112257814"/>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469571"/>
            <a:ext cx="8483600" cy="5257800"/>
          </a:xfrm>
        </p:spPr>
        <p:txBody>
          <a:bodyPr rtlCol="0">
            <a:normAutofit fontScale="25000" lnSpcReduction="20000"/>
          </a:bodyPr>
          <a:lstStyle/>
          <a:p>
            <a:pPr marL="87313" lvl="2" indent="0" algn="l" rtl="0" eaLnBrk="1" fontAlgn="auto" hangingPunct="1">
              <a:spcAft>
                <a:spcPts val="0"/>
              </a:spcAft>
              <a:buNone/>
              <a:defRPr/>
            </a:pPr>
            <a:r>
              <a:rPr lang="mk" sz="6500" b="1" i="0" u="none">
                <a:latin typeface="+mj-lt"/>
              </a:rPr>
              <a:t>2.</a:t>
            </a:r>
            <a:r>
              <a:rPr lang="mk" sz="6500" b="0" i="0" u="none">
                <a:latin typeface="+mj-lt"/>
              </a:rPr>
              <a:t> </a:t>
            </a:r>
            <a:r>
              <a:rPr lang="mk" sz="6500" b="1" i="0" u="none">
                <a:latin typeface="+mj-lt"/>
              </a:rPr>
              <a:t>Мора да се имплементира адекватна и ефективна[26] заштита:</a:t>
            </a:r>
            <a:r>
              <a:rPr lang="mk" sz="6500" b="0" i="0" u="none">
                <a:latin typeface="+mj-lt"/>
              </a:rPr>
              <a:t> </a:t>
            </a:r>
          </a:p>
          <a:p>
            <a:pPr marL="449263" lvl="3" indent="0" algn="l" rtl="0" eaLnBrk="1" fontAlgn="auto" hangingPunct="1">
              <a:spcAft>
                <a:spcPts val="0"/>
              </a:spcAft>
              <a:buNone/>
              <a:defRPr/>
            </a:pPr>
            <a:r>
              <a:rPr lang="mk" sz="6500" b="1" i="0" u="none"/>
              <a:t>(2) мерки за спроведување и контролни мерки кои осигуруваат дека границите</a:t>
            </a:r>
            <a:r>
              <a:rPr lang="mk" sz="6600" b="1" i="0" u="none"/>
              <a:t> (и погенерално барањата за легитимна цел, неопходност и пропорционалност) </a:t>
            </a:r>
            <a:r>
              <a:rPr lang="mk" sz="6500" b="1" i="0" u="none"/>
              <a:t>се почитуваат. </a:t>
            </a:r>
          </a:p>
          <a:p>
            <a:pPr marL="623888" lvl="3" indent="-176213" algn="l" rtl="0" eaLnBrk="1" fontAlgn="auto" hangingPunct="1">
              <a:spcAft>
                <a:spcPts val="0"/>
              </a:spcAft>
              <a:buFont typeface="Arial" panose="020B0604020202020204" pitchFamily="34" charset="0"/>
              <a:buChar char="•"/>
              <a:defRPr/>
            </a:pPr>
            <a:r>
              <a:rPr lang="mk" sz="6500" b="0" i="0" u="none"/>
              <a:t>Технички: на пример снимање на пристапот или на операцијата[31, 32] ; автоматско бришење на податоците по одреден временски период[26].</a:t>
            </a:r>
          </a:p>
          <a:p>
            <a:pPr marL="623888" lvl="3" indent="-176213" algn="l" rtl="0" eaLnBrk="1" fontAlgn="auto" hangingPunct="1">
              <a:spcAft>
                <a:spcPts val="0"/>
              </a:spcAft>
              <a:buFont typeface="Arial" panose="020B0604020202020204" pitchFamily="34" charset="0"/>
              <a:buChar char="•"/>
              <a:defRPr/>
            </a:pPr>
            <a:r>
              <a:rPr lang="mk" sz="6500" b="0" i="0" u="none"/>
              <a:t>Организациски: можат да вклучат:</a:t>
            </a:r>
          </a:p>
          <a:p>
            <a:pPr marL="1074738" lvl="4" indent="-261938" algn="l" rtl="0" eaLnBrk="1" fontAlgn="auto" hangingPunct="1">
              <a:spcAft>
                <a:spcPts val="0"/>
              </a:spcAft>
              <a:buFont typeface="Courier New" panose="02070309020205020404" pitchFamily="49" charset="0"/>
              <a:buChar char="o"/>
              <a:defRPr/>
            </a:pPr>
            <a:r>
              <a:rPr lang="mk" sz="6600" b="0" i="0" u="none"/>
              <a:t>воспоставување на специфична организација и доделување на соодветни човечки/техбички ресурси за да се воспостави и контролира имплементирањето на заштитните мерки; на пример, процедури за бришење треба да се воспостават за податоците кои повеќе не се корисни или кои не се поврзани со случајот[31) ; </a:t>
            </a:r>
            <a:endParaRPr lang="mk" sz="6600" dirty="0"/>
          </a:p>
          <a:p>
            <a:pPr marL="1074738" lvl="4" indent="-261938" algn="l" rtl="0" eaLnBrk="1" fontAlgn="auto" hangingPunct="1">
              <a:spcAft>
                <a:spcPts val="0"/>
              </a:spcAft>
              <a:buFont typeface="Courier New" panose="02070309020205020404" pitchFamily="49" charset="0"/>
              <a:buChar char="o"/>
              <a:defRPr/>
            </a:pPr>
            <a:r>
              <a:rPr lang="mk" sz="6600" b="0" i="0" u="none"/>
              <a:t>Надзор</a:t>
            </a:r>
            <a:r>
              <a:rPr lang="mk" sz="6500" b="0" i="0" u="none"/>
              <a:t>од страна на независен орган[29] (од правосудството во случај на наметливи мерки - барем од највисока судска инстанца[26§55]);</a:t>
            </a:r>
          </a:p>
          <a:p>
            <a:pPr marL="1074738" lvl="4" indent="-261938" algn="l" rtl="0" eaLnBrk="1" fontAlgn="auto" hangingPunct="1">
              <a:spcAft>
                <a:spcPts val="0"/>
              </a:spcAft>
              <a:buFont typeface="Courier New" panose="02070309020205020404" pitchFamily="49" charset="0"/>
              <a:buChar char="o"/>
              <a:defRPr/>
            </a:pPr>
            <a:r>
              <a:rPr lang="mk" sz="6500" b="0" i="0" u="none"/>
              <a:t>Правата доделени на засегнатите поединци (пристап и верификација[29,33] ; процедури кои треба да се следат[34] [26§55] , вклучувајќи го и правото на жалба кога е одбиен пристап [34] [26§56] …).</a:t>
            </a:r>
          </a:p>
          <a:p>
            <a:pPr marL="623888" lvl="3" indent="-176213" algn="l" rtl="0" eaLnBrk="1" fontAlgn="auto" hangingPunct="1">
              <a:spcAft>
                <a:spcPts val="0"/>
              </a:spcAft>
              <a:buFont typeface="Arial" panose="020B0604020202020204" pitchFamily="34" charset="0"/>
              <a:buChar char="•"/>
              <a:defRPr/>
            </a:pPr>
            <a:r>
              <a:rPr lang="mk" sz="6500" b="0" i="0" u="none"/>
              <a:t>Финансиски: наменски одредни за финансиски ресурси.</a:t>
            </a:r>
          </a:p>
          <a:p>
            <a:pPr marL="447675" lvl="3" indent="0" algn="l" rtl="0" eaLnBrk="1" fontAlgn="auto" hangingPunct="1">
              <a:spcAft>
                <a:spcPts val="0"/>
              </a:spcAft>
              <a:buNone/>
              <a:defRPr/>
            </a:pPr>
            <a:endParaRPr lang="mk" sz="6500" dirty="0" smtClean="0"/>
          </a:p>
        </p:txBody>
      </p:sp>
      <p:sp>
        <p:nvSpPr>
          <p:cNvPr id="5" name="Rectangle 2"/>
          <p:cNvSpPr>
            <a:spLocks noGrp="1" noChangeArrowheads="1"/>
          </p:cNvSpPr>
          <p:nvPr>
            <p:ph type="title"/>
          </p:nvPr>
        </p:nvSpPr>
        <p:spPr>
          <a:xfrm>
            <a:off x="457200" y="274638"/>
            <a:ext cx="8229600" cy="917575"/>
          </a:xfrm>
        </p:spPr>
        <p:txBody>
          <a:bodyPr/>
          <a:lstStyle/>
          <a:p>
            <a:pPr rtl="0" eaLnBrk="1" hangingPunct="1"/>
            <a:r>
              <a:rPr lang="mk" sz="2800" b="1" i="0" u="none"/>
              <a:t>Услови и заштитни мерки според Европската конвенција за човекови права</a:t>
            </a:r>
            <a:endParaRPr lang="mk" sz="2600" b="1" dirty="0" smtClean="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138</a:t>
            </a:fld>
            <a:endParaRPr lang="mk"/>
          </a:p>
        </p:txBody>
      </p:sp>
    </p:spTree>
    <p:extLst>
      <p:ext uri="{BB962C8B-B14F-4D97-AF65-F5344CB8AC3E}">
        <p14:creationId xmlns:p14="http://schemas.microsoft.com/office/powerpoint/2010/main" val="3295521164"/>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3362"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pPr algn="l" rtl="0"/>
            <a:r>
              <a:rPr lang="mk" sz="5400" b="1" i="0" u="none">
                <a:latin typeface="Calibri" pitchFamily="34" charset="0"/>
              </a:rPr>
              <a:t>Прашања</a:t>
            </a:r>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139</a:t>
            </a:fld>
            <a:endParaRPr lang="mk"/>
          </a:p>
        </p:txBody>
      </p:sp>
    </p:spTree>
    <p:extLst>
      <p:ext uri="{BB962C8B-B14F-4D97-AF65-F5344CB8AC3E}">
        <p14:creationId xmlns:p14="http://schemas.microsoft.com/office/powerpoint/2010/main" val="38259748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fontScale="85000" lnSpcReduction="20000"/>
          </a:bodyPr>
          <a:lstStyle/>
          <a:p>
            <a:pPr marL="514350" indent="-514350" algn="just" rtl="0" eaLnBrk="1" fontAlgn="auto" hangingPunct="1">
              <a:spcAft>
                <a:spcPts val="0"/>
              </a:spcAft>
              <a:buFont typeface="+mj-lt"/>
              <a:buAutoNum type="arabicPeriod" startAt="2"/>
              <a:defRPr/>
            </a:pPr>
            <a:r>
              <a:rPr lang="mk" b="0" i="0" u="none" dirty="0"/>
              <a:t>Кога страната ќе го спроведе во дело горниот став 1 така што ќе му нареди на лицето да сочува и зашити одредени зачувани компјутерски податоци кои се во посед на тоа лице или се под енгова контрола, страната треба да донесе такви законодавни и други неопходни мерки за да може да го обврзе тоа лице да го штити интегритетот на тие податоци и да ги сочува за оној временски период колку е потребно, а најмногу деведесет дена, за да им се овозможни на надлежните органи да бараат нивно обелоденување</a:t>
            </a:r>
            <a:r>
              <a:rPr lang="mk" b="0" i="0" u="none" dirty="0" smtClean="0"/>
              <a:t>. Страната </a:t>
            </a:r>
            <a:r>
              <a:rPr lang="mk" b="0" i="0" u="none" dirty="0"/>
              <a:t>може да предвиди наведената наредба да може подоцна да биде обновена.</a:t>
            </a:r>
            <a:endParaRPr lang="mk"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rtl="0" eaLnBrk="1" fontAlgn="auto" hangingPunct="1">
              <a:spcAft>
                <a:spcPts val="0"/>
              </a:spcAft>
              <a:defRPr/>
            </a:pPr>
            <a:r>
              <a:rPr lang="mk" sz="4000" b="1" i="0" u="none"/>
              <a:t>Член 16 - Експедитивна конзервација на зачуваните компјутерски податоци</a:t>
            </a:r>
            <a:endParaRPr lang="mk" sz="4000" dirty="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14</a:t>
            </a:fld>
            <a:endParaRPr lang="mk" dirty="0"/>
          </a:p>
        </p:txBody>
      </p:sp>
    </p:spTree>
    <p:extLst>
      <p:ext uri="{BB962C8B-B14F-4D97-AF65-F5344CB8AC3E}">
        <p14:creationId xmlns:p14="http://schemas.microsoft.com/office/powerpoint/2010/main" val="403388614"/>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fontScale="90000"/>
          </a:bodyPr>
          <a:lstStyle/>
          <a:p>
            <a:pPr rtl="0" eaLnBrk="1" hangingPunct="1"/>
            <a:r>
              <a:rPr lang="mk" sz="3600" b="1" i="0" u="none"/>
              <a:t>Оваа презентација има три дела:</a:t>
            </a:r>
            <a:r>
              <a:rPr lang="mk" sz="3600" b="1" dirty="0" smtClean="0"/>
              <a:t/>
            </a:r>
            <a:br>
              <a:rPr lang="mk" sz="3600" b="1" dirty="0" smtClean="0"/>
            </a:br>
            <a:r>
              <a:rPr lang="mk" sz="3600" b="1" i="0" u="none"/>
              <a:t>Резиме</a:t>
            </a:r>
            <a:endParaRPr lang="mk" sz="3600" dirty="0" smtClean="0"/>
          </a:p>
        </p:txBody>
      </p:sp>
      <p:pic>
        <p:nvPicPr>
          <p:cNvPr id="145410" name="Picture 3"/>
          <p:cNvPicPr>
            <a:picLocks noGrp="1" noChangeAspect="1" noChangeArrowheads="1"/>
          </p:cNvPicPr>
          <p:nvPr>
            <p:ph sz="quarter" idx="1"/>
          </p:nvPr>
        </p:nvPicPr>
        <p:blipFill>
          <a:blip r:embed="rId2"/>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lgn="r" rtl="0">
              <a:defRPr/>
            </a:pPr>
            <a:fld id="{A966BBF2-DA90-4DEB-8CEB-816DABC85824}" type="slidenum">
              <a:rPr/>
              <a:pPr>
                <a:defRPr/>
              </a:pPr>
              <a:t>140</a:t>
            </a:fld>
            <a:endParaRPr lang="mk"/>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9349"/>
            <a:ext cx="8512175" cy="4746813"/>
          </a:xfrm>
        </p:spPr>
        <p:txBody>
          <a:bodyPr>
            <a:normAutofit/>
          </a:bodyPr>
          <a:lstStyle/>
          <a:p>
            <a:pPr algn="l" rtl="0" eaLnBrk="1" hangingPunct="1">
              <a:lnSpc>
                <a:spcPct val="90000"/>
              </a:lnSpc>
              <a:buFont typeface="Arial" charset="0"/>
              <a:buNone/>
            </a:pPr>
            <a:endParaRPr lang="mk" sz="2400" dirty="0" smtClean="0"/>
          </a:p>
          <a:p>
            <a:pPr algn="l" rtl="0" eaLnBrk="1" hangingPunct="1">
              <a:lnSpc>
                <a:spcPct val="90000"/>
              </a:lnSpc>
              <a:buFont typeface="Arial" charset="0"/>
              <a:buNone/>
            </a:pPr>
            <a:r>
              <a:rPr lang="mk" sz="2800" b="0" i="0" u="none" dirty="0"/>
              <a:t>На крајот на оваа сесија учениците ќе бидат во можност да:</a:t>
            </a:r>
          </a:p>
          <a:p>
            <a:pPr algn="l" rtl="0" eaLnBrk="1" hangingPunct="1">
              <a:lnSpc>
                <a:spcPct val="80000"/>
              </a:lnSpc>
              <a:spcBef>
                <a:spcPts val="1200"/>
              </a:spcBef>
            </a:pPr>
            <a:r>
              <a:rPr lang="mk" sz="2800" b="0" i="0" u="none" dirty="0"/>
              <a:t>Објаснат процедуралните одредби на Конвенцијата од </a:t>
            </a:r>
            <a:r>
              <a:rPr lang="mk" sz="2800" b="0" i="0" u="none" dirty="0" smtClean="0"/>
              <a:t>Будимпешта </a:t>
            </a:r>
            <a:endParaRPr lang="mk" sz="2800" b="0" i="0" u="none" dirty="0"/>
          </a:p>
          <a:p>
            <a:pPr algn="l" rtl="0" eaLnBrk="1" hangingPunct="1">
              <a:lnSpc>
                <a:spcPct val="80000"/>
              </a:lnSpc>
              <a:spcBef>
                <a:spcPts val="1200"/>
              </a:spcBef>
            </a:pPr>
            <a:r>
              <a:rPr lang="mk" sz="2800" b="0" i="0" u="none" dirty="0"/>
              <a:t>Објаснат важноста на условите и на заштитните мерки и да имаат идеја за начинот на кој тие може да се утврдат.</a:t>
            </a:r>
          </a:p>
          <a:p>
            <a:pPr algn="l" rtl="0" eaLnBrk="1" hangingPunct="1">
              <a:lnSpc>
                <a:spcPct val="90000"/>
              </a:lnSpc>
              <a:buFont typeface="Wingdings" pitchFamily="2" charset="2"/>
              <a:buChar char="²"/>
            </a:pPr>
            <a:endParaRPr lang="mk" sz="2600" dirty="0" smtClean="0"/>
          </a:p>
        </p:txBody>
      </p:sp>
      <p:sp>
        <p:nvSpPr>
          <p:cNvPr id="146434" name="Title 1"/>
          <p:cNvSpPr>
            <a:spLocks noGrp="1"/>
          </p:cNvSpPr>
          <p:nvPr>
            <p:ph type="title"/>
          </p:nvPr>
        </p:nvSpPr>
        <p:spPr>
          <a:xfrm>
            <a:off x="457200" y="274638"/>
            <a:ext cx="8229600" cy="773112"/>
          </a:xfrm>
        </p:spPr>
        <p:txBody>
          <a:bodyPr/>
          <a:lstStyle/>
          <a:p>
            <a:pPr rtl="0" eaLnBrk="1" hangingPunct="1"/>
            <a:r>
              <a:rPr lang="mk" b="1" i="0" u="none"/>
              <a:t>Резиме</a:t>
            </a:r>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141</a:t>
            </a:fld>
            <a:endParaRPr lang="mk"/>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7"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7458"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pPr algn="l" rtl="0"/>
            <a:r>
              <a:rPr lang="mk" sz="5400" b="1" i="0" u="none">
                <a:latin typeface="Calibri" pitchFamily="34" charset="0"/>
              </a:rPr>
              <a:t>Прашања</a:t>
            </a:r>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142</a:t>
            </a:fld>
            <a:endParaRPr lang="mk"/>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rtl="0" eaLnBrk="1" fontAlgn="auto" hangingPunct="1">
              <a:spcAft>
                <a:spcPts val="0"/>
              </a:spcAft>
              <a:buFont typeface="+mj-lt"/>
              <a:buAutoNum type="arabicPeriod" startAt="3"/>
              <a:defRPr/>
            </a:pPr>
            <a:r>
              <a:rPr lang="mk" b="0" i="0" u="none"/>
              <a:t>Секоја Страна ќе усвои такви законодавни и останати неопходни мерки со кои може да го обврзе лицето кое ги чува или лицето кое ги штити компјутерските податоци покренувањето на таквата процедура да ја држи во тајност за период кој за тоа е предиден во националното законодавство.</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rtl="0" eaLnBrk="1" fontAlgn="auto" hangingPunct="1">
              <a:spcAft>
                <a:spcPts val="0"/>
              </a:spcAft>
              <a:defRPr/>
            </a:pPr>
            <a:r>
              <a:rPr lang="mk" sz="4000" b="1" i="0" u="none"/>
              <a:t>Член 16 - Експедитивна конзервација на зачуваните компјутерски податоци</a:t>
            </a:r>
            <a:endParaRPr lang="mk" sz="4000" dirty="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15</a:t>
            </a:fld>
            <a:endParaRPr lang="mk" dirty="0"/>
          </a:p>
        </p:txBody>
      </p:sp>
    </p:spTree>
    <p:extLst>
      <p:ext uri="{BB962C8B-B14F-4D97-AF65-F5344CB8AC3E}">
        <p14:creationId xmlns:p14="http://schemas.microsoft.com/office/powerpoint/2010/main" val="24340418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rtl="0" eaLnBrk="1" fontAlgn="auto" hangingPunct="1">
              <a:spcAft>
                <a:spcPts val="0"/>
              </a:spcAft>
              <a:buFont typeface="+mj-lt"/>
              <a:buAutoNum type="arabicPeriod" startAt="4"/>
              <a:defRPr/>
            </a:pPr>
            <a:r>
              <a:rPr lang="mk" b="0" i="0" u="none"/>
              <a:t>Овластувањата и процедурите од овој член ќе бидат предмет на членовите 14 и 15.</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rtl="0" eaLnBrk="1" fontAlgn="auto" hangingPunct="1">
              <a:spcAft>
                <a:spcPts val="0"/>
              </a:spcAft>
              <a:defRPr/>
            </a:pPr>
            <a:r>
              <a:rPr lang="mk" sz="4000" b="1" i="0" u="none"/>
              <a:t>Член 16 - Експедитивна конзервација на зачуваните компјутерски податоци</a:t>
            </a:r>
            <a:endParaRPr lang="mk" sz="4000" dirty="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16</a:t>
            </a:fld>
            <a:endParaRPr lang="mk" dirty="0"/>
          </a:p>
        </p:txBody>
      </p:sp>
    </p:spTree>
    <p:extLst>
      <p:ext uri="{BB962C8B-B14F-4D97-AF65-F5344CB8AC3E}">
        <p14:creationId xmlns:p14="http://schemas.microsoft.com/office/powerpoint/2010/main" val="26757821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rtl="0" eaLnBrk="1" fontAlgn="auto" hangingPunct="1">
              <a:spcAft>
                <a:spcPts val="0"/>
              </a:spcAft>
              <a:defRPr/>
            </a:pPr>
            <a:r>
              <a:rPr lang="mk" sz="4000" b="1" i="0" u="none"/>
              <a:t>Член 16 - Експедитивна конзервација на зачуваните компјутерски податоци</a:t>
            </a:r>
            <a:endParaRPr lang="mk" sz="4000" dirty="0"/>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rtl="0" eaLnBrk="1" hangingPunct="1">
              <a:lnSpc>
                <a:spcPct val="90000"/>
              </a:lnSpc>
              <a:buFont typeface="+mj-lt"/>
              <a:buAutoNum type="arabicPeriod"/>
            </a:pPr>
            <a:r>
              <a:rPr lang="mk" sz="3000" b="0" i="0" u="none" dirty="0"/>
              <a:t>Секоја страна треба да усвои такви законодавни и други неопходни мерки за да ги овласти своите надлежни органи да можат </a:t>
            </a:r>
            <a:r>
              <a:rPr lang="mk" sz="3600" b="1" i="0" u="none" dirty="0">
                <a:solidFill>
                  <a:srgbClr val="FF0000"/>
                </a:solidFill>
              </a:rPr>
              <a:t>да наредат или на друг сличен начин </a:t>
            </a:r>
            <a:r>
              <a:rPr lang="mk" sz="3600" b="1" i="0" u="none" dirty="0" smtClean="0">
                <a:solidFill>
                  <a:srgbClr val="FF0000"/>
                </a:solidFill>
              </a:rPr>
              <a:t>постигнат</a:t>
            </a:r>
            <a:r>
              <a:rPr lang="mk" sz="3600" b="0" i="0" u="none" dirty="0" smtClean="0"/>
              <a:t> </a:t>
            </a:r>
            <a:r>
              <a:rPr lang="mk" sz="3000" b="0" i="0" u="none" dirty="0" smtClean="0"/>
              <a:t>експедитивна </a:t>
            </a:r>
            <a:r>
              <a:rPr lang="mk" sz="3000" b="0" i="0" u="none" dirty="0"/>
              <a:t>конзервација на одредени компјутерски податоци, вклучувајќи ги и податоците од сообраќајот, кои се чуваат со помош на компјутерски систем, а особено во случаи кога постои основано сомнение дека компјутерските податоци се особено изложени на губење ии измени.</a:t>
            </a: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17</a:t>
            </a:fld>
            <a:endParaRPr lang="mk" dirty="0">
              <a:solidFill>
                <a:schemeClr val="tx1"/>
              </a:solidFill>
            </a:endParaRPr>
          </a:p>
        </p:txBody>
      </p:sp>
    </p:spTree>
    <p:extLst>
      <p:ext uri="{BB962C8B-B14F-4D97-AF65-F5344CB8AC3E}">
        <p14:creationId xmlns:p14="http://schemas.microsoft.com/office/powerpoint/2010/main" val="6973440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Наредат или на друг сличен начин постигнат</a:t>
            </a:r>
            <a:endParaRPr lang="mk" sz="3600" b="1" dirty="0"/>
          </a:p>
        </p:txBody>
      </p:sp>
      <p:sp>
        <p:nvSpPr>
          <p:cNvPr id="3" name="Content Placeholder 2"/>
          <p:cNvSpPr>
            <a:spLocks noGrp="1"/>
          </p:cNvSpPr>
          <p:nvPr>
            <p:ph idx="1"/>
          </p:nvPr>
        </p:nvSpPr>
        <p:spPr/>
        <p:txBody>
          <a:bodyPr/>
          <a:lstStyle/>
          <a:p>
            <a:pPr algn="l" rtl="0"/>
            <a:r>
              <a:rPr lang="mk" b="0" i="0" u="none"/>
              <a:t>Може да се спроведе преку: </a:t>
            </a:r>
          </a:p>
          <a:p>
            <a:pPr lvl="1" algn="l" rtl="0"/>
            <a:r>
              <a:rPr lang="mk" b="0" i="0" u="none"/>
              <a:t>Судска наредба;</a:t>
            </a:r>
          </a:p>
          <a:p>
            <a:pPr lvl="1" algn="l" rtl="0"/>
            <a:r>
              <a:rPr lang="mk" b="0" i="0" u="none"/>
              <a:t>Административна наредба;</a:t>
            </a:r>
          </a:p>
          <a:p>
            <a:pPr lvl="1" algn="l" rtl="0"/>
            <a:r>
              <a:rPr lang="mk" b="0" i="0" u="none"/>
              <a:t>Директива;</a:t>
            </a:r>
          </a:p>
          <a:p>
            <a:pPr lvl="1" algn="l" rtl="0"/>
            <a:r>
              <a:rPr lang="mk" b="0" i="0" u="none"/>
              <a:t>Претрес и заплена; или</a:t>
            </a:r>
          </a:p>
          <a:p>
            <a:pPr lvl="1" algn="l" rtl="0"/>
            <a:r>
              <a:rPr lang="mk" b="0" i="0" u="none"/>
              <a:t>Налог за доставување</a:t>
            </a:r>
            <a:endParaRPr lang="mk"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18</a:t>
            </a:fld>
            <a:endParaRPr lang="mk" dirty="0">
              <a:solidFill>
                <a:schemeClr val="tx1"/>
              </a:solidFill>
            </a:endParaRPr>
          </a:p>
        </p:txBody>
      </p:sp>
    </p:spTree>
    <p:extLst>
      <p:ext uri="{BB962C8B-B14F-4D97-AF65-F5344CB8AC3E}">
        <p14:creationId xmlns:p14="http://schemas.microsoft.com/office/powerpoint/2010/main" val="25070347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rtl="0" eaLnBrk="1" fontAlgn="auto" hangingPunct="1">
              <a:spcAft>
                <a:spcPts val="0"/>
              </a:spcAft>
              <a:defRPr/>
            </a:pPr>
            <a:r>
              <a:rPr lang="mk" sz="4000" b="1" i="0" u="none"/>
              <a:t>Член 16 - Експедитивна конзервација на зачуваните компјутерски податоци</a:t>
            </a:r>
            <a:endParaRPr lang="mk" sz="4000" dirty="0"/>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rtl="0" eaLnBrk="1" hangingPunct="1">
              <a:lnSpc>
                <a:spcPct val="90000"/>
              </a:lnSpc>
              <a:buFont typeface="+mj-lt"/>
              <a:buAutoNum type="arabicPeriod"/>
            </a:pPr>
            <a:r>
              <a:rPr lang="mk" sz="3000" b="0" i="0" u="none" dirty="0"/>
              <a:t>Секоја страна треба да усвои такви законодавни и други неопходни мерки за да ги овласти своите надлежни органи да можат да наредат или на друг сличен начин постигнат </a:t>
            </a:r>
            <a:r>
              <a:rPr lang="mk" sz="3600" b="1" i="0" u="none" dirty="0">
                <a:solidFill>
                  <a:srgbClr val="FF0000"/>
                </a:solidFill>
              </a:rPr>
              <a:t>експедитивна </a:t>
            </a:r>
            <a:r>
              <a:rPr lang="mk" sz="3600" b="1" i="0" u="none" dirty="0" smtClean="0">
                <a:solidFill>
                  <a:srgbClr val="FF0000"/>
                </a:solidFill>
              </a:rPr>
              <a:t>конзервација</a:t>
            </a:r>
            <a:r>
              <a:rPr lang="mk" sz="3600" b="0" i="0" u="none" dirty="0" smtClean="0"/>
              <a:t> </a:t>
            </a:r>
            <a:r>
              <a:rPr lang="mk" sz="3000" b="0" i="0" u="none" dirty="0" smtClean="0"/>
              <a:t>на </a:t>
            </a:r>
            <a:r>
              <a:rPr lang="mk" sz="3000" b="0" i="0" u="none" dirty="0"/>
              <a:t>одредени компјутерски податоци, вклучувајќи ги и податоците од сообраќајот, кои се чуваат со помош на компјутерски систем, а особено во случаи кога постои основано сомнение дека компјутерските податоци се особено изложени на губење ии измени.</a:t>
            </a: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19</a:t>
            </a:fld>
            <a:endParaRPr lang="mk" dirty="0">
              <a:solidFill>
                <a:schemeClr val="tx1"/>
              </a:solidFill>
            </a:endParaRPr>
          </a:p>
        </p:txBody>
      </p:sp>
    </p:spTree>
    <p:extLst>
      <p:ext uri="{BB962C8B-B14F-4D97-AF65-F5344CB8AC3E}">
        <p14:creationId xmlns:p14="http://schemas.microsoft.com/office/powerpoint/2010/main" val="19650859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74638"/>
            <a:ext cx="8229600" cy="860425"/>
          </a:xfrm>
        </p:spPr>
        <p:txBody>
          <a:bodyPr/>
          <a:lstStyle/>
          <a:p>
            <a:pPr rtl="0" eaLnBrk="1" hangingPunct="1"/>
            <a:r>
              <a:rPr lang="mk" b="1" i="0" u="none"/>
              <a:t>Агенда</a:t>
            </a:r>
          </a:p>
        </p:txBody>
      </p:sp>
      <p:sp>
        <p:nvSpPr>
          <p:cNvPr id="3" name="Content Placeholder 2"/>
          <p:cNvSpPr>
            <a:spLocks noGrp="1"/>
          </p:cNvSpPr>
          <p:nvPr>
            <p:ph idx="1"/>
          </p:nvPr>
        </p:nvSpPr>
        <p:spPr>
          <a:xfrm>
            <a:off x="457200" y="1135063"/>
            <a:ext cx="8513763" cy="5494337"/>
          </a:xfrm>
        </p:spPr>
        <p:txBody>
          <a:bodyPr>
            <a:normAutofit/>
          </a:bodyPr>
          <a:lstStyle/>
          <a:p>
            <a:pPr algn="l" rtl="0" eaLnBrk="1" hangingPunct="1">
              <a:lnSpc>
                <a:spcPct val="90000"/>
              </a:lnSpc>
            </a:pPr>
            <a:endParaRPr lang="mk" sz="2800" dirty="0" smtClean="0"/>
          </a:p>
          <a:p>
            <a:pPr algn="l" rtl="0" eaLnBrk="1" hangingPunct="1">
              <a:lnSpc>
                <a:spcPct val="90000"/>
              </a:lnSpc>
            </a:pPr>
            <a:r>
              <a:rPr lang="mk" sz="2800" b="0" i="0" u="none"/>
              <a:t>Прв дел - Процедурални одредби на Конвенцијата од Будимпешта </a:t>
            </a:r>
          </a:p>
          <a:p>
            <a:pPr marL="0" indent="0" algn="l" rtl="0" eaLnBrk="1" hangingPunct="1">
              <a:lnSpc>
                <a:spcPct val="90000"/>
              </a:lnSpc>
              <a:buNone/>
            </a:pPr>
            <a:endParaRPr lang="mk" sz="2800" dirty="0" smtClean="0"/>
          </a:p>
          <a:p>
            <a:pPr algn="l" rtl="0" eaLnBrk="1" hangingPunct="1">
              <a:lnSpc>
                <a:spcPct val="90000"/>
              </a:lnSpc>
            </a:pPr>
            <a:r>
              <a:rPr lang="mk" sz="2800" b="0" i="0" u="none"/>
              <a:t>Втор дел – Услови и заштитни механизми</a:t>
            </a:r>
          </a:p>
          <a:p>
            <a:pPr marL="0" indent="0" algn="l" rtl="0" eaLnBrk="1" hangingPunct="1">
              <a:lnSpc>
                <a:spcPct val="90000"/>
              </a:lnSpc>
              <a:buNone/>
            </a:pPr>
            <a:endParaRPr lang="mk" sz="2800" dirty="0" smtClean="0"/>
          </a:p>
          <a:p>
            <a:pPr algn="l" rtl="0" eaLnBrk="1" hangingPunct="1">
              <a:lnSpc>
                <a:spcPct val="90000"/>
              </a:lnSpc>
            </a:pPr>
            <a:r>
              <a:rPr lang="mk" sz="2800" b="0" i="0" u="none"/>
              <a:t>Трет дел - Преглед</a:t>
            </a:r>
          </a:p>
          <a:p>
            <a:pPr lvl="2" algn="l" rtl="0" eaLnBrk="1" hangingPunct="1">
              <a:lnSpc>
                <a:spcPct val="90000"/>
              </a:lnSpc>
            </a:pPr>
            <a:endParaRPr lang="mk" sz="2000" dirty="0" smtClean="0"/>
          </a:p>
          <a:p>
            <a:pPr lvl="2" algn="l" rtl="0" eaLnBrk="1" hangingPunct="1">
              <a:lnSpc>
                <a:spcPct val="90000"/>
              </a:lnSpc>
            </a:pPr>
            <a:endParaRPr lang="mk" sz="2000" dirty="0" smtClean="0"/>
          </a:p>
        </p:txBody>
      </p:sp>
      <p:sp>
        <p:nvSpPr>
          <p:cNvPr id="4" name="Slide Number Placeholder 3"/>
          <p:cNvSpPr>
            <a:spLocks noGrp="1"/>
          </p:cNvSpPr>
          <p:nvPr>
            <p:ph type="sldNum" sz="quarter" idx="12"/>
          </p:nvPr>
        </p:nvSpPr>
        <p:spPr/>
        <p:txBody>
          <a:bodyPr/>
          <a:lstStyle/>
          <a:p>
            <a:pPr algn="r" rtl="0">
              <a:defRPr/>
            </a:pPr>
            <a:fld id="{73AEC453-3CDD-4E39-87C2-F0F449094713}" type="slidenum">
              <a:rPr/>
              <a:pPr>
                <a:defRPr/>
              </a:pPr>
              <a:t>2</a:t>
            </a:fld>
            <a:endParaRPr lang="mk"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Експедитивна конзервација</a:t>
            </a:r>
            <a:endParaRPr lang="mk" sz="3600" b="1" dirty="0"/>
          </a:p>
        </p:txBody>
      </p:sp>
      <p:sp>
        <p:nvSpPr>
          <p:cNvPr id="3" name="Content Placeholder 2"/>
          <p:cNvSpPr>
            <a:spLocks noGrp="1"/>
          </p:cNvSpPr>
          <p:nvPr>
            <p:ph idx="1"/>
          </p:nvPr>
        </p:nvSpPr>
        <p:spPr>
          <a:xfrm>
            <a:off x="457200" y="1243466"/>
            <a:ext cx="8229600" cy="4525963"/>
          </a:xfrm>
        </p:spPr>
        <p:txBody>
          <a:bodyPr/>
          <a:lstStyle/>
          <a:p>
            <a:pPr algn="just" rtl="0">
              <a:spcBef>
                <a:spcPts val="600"/>
              </a:spcBef>
              <a:spcAft>
                <a:spcPts val="1200"/>
              </a:spcAft>
            </a:pPr>
            <a:r>
              <a:rPr lang="mk" sz="2800" b="0" i="0" u="none" dirty="0"/>
              <a:t>Начинот на конзервацијата можат да го одредат страните</a:t>
            </a:r>
          </a:p>
          <a:p>
            <a:pPr algn="just" rtl="0">
              <a:spcBef>
                <a:spcPts val="600"/>
              </a:spcBef>
              <a:spcAft>
                <a:spcPts val="1200"/>
              </a:spcAft>
            </a:pPr>
            <a:r>
              <a:rPr lang="mk" sz="2800" b="0" i="0" u="none" dirty="0"/>
              <a:t>Овластувањето овозможува заштита на постоечките зачувани податоци од сè што може да предизвика нивниот тековен квалитет или состојба да се изменат и влошат</a:t>
            </a:r>
          </a:p>
          <a:p>
            <a:pPr algn="just" rtl="0">
              <a:spcBef>
                <a:spcPts val="600"/>
              </a:spcBef>
              <a:spcAft>
                <a:spcPts val="1200"/>
              </a:spcAft>
            </a:pPr>
            <a:r>
              <a:rPr lang="mk" sz="2800" b="0" i="0" u="none" dirty="0"/>
              <a:t>Не мора да бара задолжително:</a:t>
            </a:r>
          </a:p>
          <a:p>
            <a:pPr lvl="1" algn="just" rtl="0">
              <a:spcBef>
                <a:spcPts val="600"/>
              </a:spcBef>
              <a:spcAft>
                <a:spcPts val="1200"/>
              </a:spcAft>
            </a:pPr>
            <a:r>
              <a:rPr lang="mk" sz="2400" b="0" i="0" u="none" dirty="0"/>
              <a:t>конзервираните податоци да се сметаат за непристапни </a:t>
            </a:r>
          </a:p>
          <a:p>
            <a:pPr lvl="1" algn="just" rtl="0">
              <a:spcBef>
                <a:spcPts val="600"/>
              </a:spcBef>
              <a:spcAft>
                <a:spcPts val="1200"/>
              </a:spcAft>
            </a:pPr>
            <a:r>
              <a:rPr lang="mk" sz="2400" b="0" i="0" u="none" dirty="0"/>
              <a:t>да се спречи користење на копирани податоци од страна на легитимни корисници </a:t>
            </a:r>
          </a:p>
          <a:p>
            <a:pPr marL="457200" lvl="1" indent="0" algn="just" rtl="0">
              <a:spcBef>
                <a:spcPts val="600"/>
              </a:spcBef>
              <a:spcAft>
                <a:spcPts val="1200"/>
              </a:spcAft>
              <a:buNone/>
            </a:pPr>
            <a:endParaRPr lang="mk" sz="2400"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20</a:t>
            </a:fld>
            <a:endParaRPr lang="mk" dirty="0">
              <a:solidFill>
                <a:schemeClr val="tx1"/>
              </a:solidFill>
            </a:endParaRPr>
          </a:p>
        </p:txBody>
      </p:sp>
    </p:spTree>
    <p:extLst>
      <p:ext uri="{BB962C8B-B14F-4D97-AF65-F5344CB8AC3E}">
        <p14:creationId xmlns:p14="http://schemas.microsoft.com/office/powerpoint/2010/main" val="977544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rtl="0" eaLnBrk="1" fontAlgn="auto" hangingPunct="1">
              <a:spcAft>
                <a:spcPts val="0"/>
              </a:spcAft>
              <a:defRPr/>
            </a:pPr>
            <a:r>
              <a:rPr lang="mk" sz="4000" b="1" i="0" u="none"/>
              <a:t>Член 16 - Експедитивна конзервација на зачуваните компјутерски податоци</a:t>
            </a:r>
            <a:endParaRPr lang="mk" sz="4000" dirty="0"/>
          </a:p>
        </p:txBody>
      </p:sp>
      <p:sp>
        <p:nvSpPr>
          <p:cNvPr id="123906" name="Rectangle 3"/>
          <p:cNvSpPr>
            <a:spLocks noGrp="1" noChangeArrowheads="1"/>
          </p:cNvSpPr>
          <p:nvPr>
            <p:ph type="body" idx="1"/>
          </p:nvPr>
        </p:nvSpPr>
        <p:spPr>
          <a:xfrm>
            <a:off x="468313" y="1448027"/>
            <a:ext cx="7988300" cy="4457700"/>
          </a:xfrm>
        </p:spPr>
        <p:txBody>
          <a:bodyPr/>
          <a:lstStyle/>
          <a:p>
            <a:pPr marL="514350" indent="-514350" algn="just" rtl="0" eaLnBrk="1" hangingPunct="1">
              <a:lnSpc>
                <a:spcPct val="90000"/>
              </a:lnSpc>
              <a:buFont typeface="+mj-lt"/>
              <a:buAutoNum type="arabicPeriod"/>
            </a:pPr>
            <a:r>
              <a:rPr lang="mk" sz="3000" b="0" i="0" u="none" dirty="0"/>
              <a:t>Секоја страна треба да усвои такви законодавни и други неопходни мерки за да ги овласти своите надлежни органи да можат да наредат или на друг сличен начин постигнат експедитивна конзервација на </a:t>
            </a:r>
            <a:r>
              <a:rPr lang="mk" sz="3600" b="1" i="0" u="none" dirty="0">
                <a:solidFill>
                  <a:srgbClr val="FF0000"/>
                </a:solidFill>
              </a:rPr>
              <a:t>одредени компјутерски податоци, вклучувајќи ги и податоците од сообраќајот</a:t>
            </a:r>
            <a:r>
              <a:rPr lang="mk" sz="3000" b="0" i="0" u="none" dirty="0"/>
              <a:t>, кои се чуваат со помош на компјутерски систем, а особено во случаи кога постои основано сомнение дека компјутерските податоци се особено изложени на губење ии измени.</a:t>
            </a: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21</a:t>
            </a:fld>
            <a:endParaRPr lang="mk" dirty="0">
              <a:solidFill>
                <a:schemeClr val="tx1"/>
              </a:solidFill>
            </a:endParaRPr>
          </a:p>
        </p:txBody>
      </p:sp>
    </p:spTree>
    <p:extLst>
      <p:ext uri="{BB962C8B-B14F-4D97-AF65-F5344CB8AC3E}">
        <p14:creationId xmlns:p14="http://schemas.microsoft.com/office/powerpoint/2010/main" val="2307506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Дефинирани компјутерски податоци</a:t>
            </a:r>
            <a:endParaRPr lang="mk" sz="3600" b="1" dirty="0"/>
          </a:p>
        </p:txBody>
      </p:sp>
      <p:sp>
        <p:nvSpPr>
          <p:cNvPr id="3" name="Content Placeholder 2"/>
          <p:cNvSpPr>
            <a:spLocks noGrp="1"/>
          </p:cNvSpPr>
          <p:nvPr>
            <p:ph idx="1"/>
          </p:nvPr>
        </p:nvSpPr>
        <p:spPr>
          <a:xfrm>
            <a:off x="457200" y="1417638"/>
            <a:ext cx="8229600" cy="4525963"/>
          </a:xfrm>
        </p:spPr>
        <p:txBody>
          <a:bodyPr/>
          <a:lstStyle/>
          <a:p>
            <a:pPr algn="just" rtl="0">
              <a:spcBef>
                <a:spcPts val="600"/>
              </a:spcBef>
              <a:spcAft>
                <a:spcPts val="1200"/>
              </a:spcAft>
            </a:pPr>
            <a:r>
              <a:rPr lang="mk" b="0" i="0" u="none" dirty="0"/>
              <a:t>Било кој вид од зачуваните компјутерски податоци кои ввклучуваат:</a:t>
            </a:r>
          </a:p>
          <a:p>
            <a:pPr lvl="1" algn="just" rtl="0">
              <a:spcBef>
                <a:spcPts val="600"/>
              </a:spcBef>
              <a:spcAft>
                <a:spcPts val="1200"/>
              </a:spcAft>
            </a:pPr>
            <a:r>
              <a:rPr lang="mk" b="0" i="0" u="none" dirty="0"/>
              <a:t>Бизнис, здравје, лична или друга евиденција</a:t>
            </a:r>
          </a:p>
          <a:p>
            <a:pPr lvl="1" algn="just" rtl="0">
              <a:spcBef>
                <a:spcPts val="600"/>
              </a:spcBef>
              <a:spcAft>
                <a:spcPts val="1200"/>
              </a:spcAft>
            </a:pPr>
            <a:r>
              <a:rPr lang="mk" b="0" i="0" u="none" dirty="0"/>
              <a:t>Податоци за сообраќајот</a:t>
            </a:r>
          </a:p>
          <a:p>
            <a:pPr algn="just" rtl="0">
              <a:spcBef>
                <a:spcPts val="600"/>
              </a:spcBef>
              <a:spcAft>
                <a:spcPts val="1200"/>
              </a:spcAft>
            </a:pPr>
            <a:r>
              <a:rPr lang="mk" b="0" i="0" u="none" dirty="0"/>
              <a:t>Мерките можат да бидат применети во истрага во одреден случај</a:t>
            </a:r>
            <a:endParaRPr lang="mk" dirty="0"/>
          </a:p>
          <a:p>
            <a:pPr algn="just" rtl="0">
              <a:spcBef>
                <a:spcPts val="600"/>
              </a:spcBef>
              <a:spcAft>
                <a:spcPts val="1200"/>
              </a:spcAft>
            </a:pPr>
            <a:r>
              <a:rPr lang="mk" b="0" i="0" u="none" dirty="0"/>
              <a:t>Не смее да се користи за да се нареди генерална конзервација и не во однос на специфично идентификуваните податоци</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22</a:t>
            </a:fld>
            <a:endParaRPr lang="mk" dirty="0">
              <a:solidFill>
                <a:schemeClr val="tx1"/>
              </a:solidFill>
            </a:endParaRPr>
          </a:p>
        </p:txBody>
      </p:sp>
    </p:spTree>
    <p:extLst>
      <p:ext uri="{BB962C8B-B14F-4D97-AF65-F5344CB8AC3E}">
        <p14:creationId xmlns:p14="http://schemas.microsoft.com/office/powerpoint/2010/main" val="4006120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rtl="0" eaLnBrk="1" fontAlgn="auto" hangingPunct="1">
              <a:spcAft>
                <a:spcPts val="0"/>
              </a:spcAft>
              <a:defRPr/>
            </a:pPr>
            <a:r>
              <a:rPr lang="mk" sz="4000" b="1" i="0" u="none"/>
              <a:t>Член 16 - Експедитивна конзервација на зачуваните компјутерски податоци</a:t>
            </a:r>
            <a:endParaRPr lang="mk" sz="4000" dirty="0"/>
          </a:p>
        </p:txBody>
      </p:sp>
      <p:sp>
        <p:nvSpPr>
          <p:cNvPr id="123906" name="Rectangle 3"/>
          <p:cNvSpPr>
            <a:spLocks noGrp="1" noChangeArrowheads="1"/>
          </p:cNvSpPr>
          <p:nvPr>
            <p:ph type="body" idx="1"/>
          </p:nvPr>
        </p:nvSpPr>
        <p:spPr>
          <a:xfrm>
            <a:off x="468313" y="1491570"/>
            <a:ext cx="7988300" cy="4457700"/>
          </a:xfrm>
        </p:spPr>
        <p:txBody>
          <a:bodyPr/>
          <a:lstStyle/>
          <a:p>
            <a:pPr marL="514350" indent="-514350" algn="just" rtl="0" eaLnBrk="1" hangingPunct="1">
              <a:lnSpc>
                <a:spcPct val="90000"/>
              </a:lnSpc>
              <a:buFont typeface="+mj-lt"/>
              <a:buAutoNum type="arabicPeriod"/>
            </a:pPr>
            <a:r>
              <a:rPr lang="mk" sz="3000" b="0" i="0" u="none" dirty="0"/>
              <a:t>Секоја страна треба да усвои такви законодавни и други неопходни мерки за да ги овласти своите надлежни органи да можат да наредат или на друг сличен начин постигнат експедитивна конзервација на одредени компјутерски податоци, вклучувајќи ги и податоците од сообраќајот, кои се </a:t>
            </a:r>
            <a:r>
              <a:rPr lang="mk" sz="3600" b="1" i="0" u="none" dirty="0">
                <a:solidFill>
                  <a:srgbClr val="FF0000"/>
                </a:solidFill>
              </a:rPr>
              <a:t>чуваат со помош на компјутерски систем</a:t>
            </a:r>
            <a:r>
              <a:rPr lang="mk" sz="3000" b="0" i="0" u="none" dirty="0"/>
              <a:t>, а особено во случаи кога постои основано сомнение дека компјутерските податоци се особено изложени на губење ии измени.</a:t>
            </a: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23</a:t>
            </a:fld>
            <a:endParaRPr lang="mk" dirty="0">
              <a:solidFill>
                <a:schemeClr val="tx1"/>
              </a:solidFill>
            </a:endParaRPr>
          </a:p>
        </p:txBody>
      </p:sp>
    </p:spTree>
    <p:extLst>
      <p:ext uri="{BB962C8B-B14F-4D97-AF65-F5344CB8AC3E}">
        <p14:creationId xmlns:p14="http://schemas.microsoft.com/office/powerpoint/2010/main" val="37898992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Кои се чуваат со помош на компјутерскиот систем</a:t>
            </a:r>
            <a:endParaRPr lang="mk" sz="3600" b="1" dirty="0"/>
          </a:p>
        </p:txBody>
      </p:sp>
      <p:sp>
        <p:nvSpPr>
          <p:cNvPr id="3" name="Content Placeholder 2"/>
          <p:cNvSpPr>
            <a:spLocks noGrp="1"/>
          </p:cNvSpPr>
          <p:nvPr>
            <p:ph idx="1"/>
          </p:nvPr>
        </p:nvSpPr>
        <p:spPr>
          <a:xfrm>
            <a:off x="635000" y="1929259"/>
            <a:ext cx="8229600" cy="3687762"/>
          </a:xfrm>
        </p:spPr>
        <p:txBody>
          <a:bodyPr/>
          <a:lstStyle/>
          <a:p>
            <a:pPr algn="just" rtl="0"/>
            <a:r>
              <a:rPr lang="mk" b="0" i="0" u="none"/>
              <a:t>Не претставува обврска за генерално задржување на податоците </a:t>
            </a:r>
          </a:p>
          <a:p>
            <a:pPr algn="just" rtl="0"/>
            <a:endParaRPr lang="mk" dirty="0" smtClean="0"/>
          </a:p>
          <a:p>
            <a:pPr algn="just" rtl="0"/>
            <a:r>
              <a:rPr lang="mk" b="0" i="0" u="none"/>
              <a:t>Податоците кои се конзервираат мора:</a:t>
            </a:r>
          </a:p>
          <a:p>
            <a:pPr lvl="1" algn="just" rtl="0"/>
            <a:r>
              <a:rPr lang="mk" sz="3200" b="0" i="0" u="none"/>
              <a:t>Веќе да постојат</a:t>
            </a:r>
          </a:p>
          <a:p>
            <a:pPr lvl="1" algn="just" rtl="0"/>
            <a:r>
              <a:rPr lang="mk" sz="3200" b="0" i="0" u="none"/>
              <a:t>Веќе да се собрани и зачувани</a:t>
            </a:r>
          </a:p>
          <a:p>
            <a:pPr marL="0" indent="0" algn="just" rtl="0">
              <a:buNone/>
            </a:pPr>
            <a:endParaRPr lang="mk" dirty="0" smtClean="0"/>
          </a:p>
          <a:p>
            <a:pPr algn="just" rtl="0"/>
            <a:endParaRPr lang="mk"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24</a:t>
            </a:fld>
            <a:endParaRPr lang="mk" dirty="0">
              <a:solidFill>
                <a:schemeClr val="tx1"/>
              </a:solidFill>
            </a:endParaRPr>
          </a:p>
        </p:txBody>
      </p:sp>
    </p:spTree>
    <p:extLst>
      <p:ext uri="{BB962C8B-B14F-4D97-AF65-F5344CB8AC3E}">
        <p14:creationId xmlns:p14="http://schemas.microsoft.com/office/powerpoint/2010/main" val="22197076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rtl="0" eaLnBrk="1" fontAlgn="auto" hangingPunct="1">
              <a:spcAft>
                <a:spcPts val="0"/>
              </a:spcAft>
              <a:defRPr/>
            </a:pPr>
            <a:r>
              <a:rPr lang="mk" sz="4000" b="1" i="0" u="none"/>
              <a:t>Член 16 - Експедитивна конзервација на зачуваните компјутерски податоци</a:t>
            </a:r>
            <a:endParaRPr lang="mk" sz="4000" dirty="0"/>
          </a:p>
        </p:txBody>
      </p:sp>
      <p:sp>
        <p:nvSpPr>
          <p:cNvPr id="123906" name="Rectangle 3"/>
          <p:cNvSpPr>
            <a:spLocks noGrp="1" noChangeArrowheads="1"/>
          </p:cNvSpPr>
          <p:nvPr>
            <p:ph type="body" idx="1"/>
          </p:nvPr>
        </p:nvSpPr>
        <p:spPr>
          <a:xfrm>
            <a:off x="468313" y="1462542"/>
            <a:ext cx="7988300" cy="4457700"/>
          </a:xfrm>
        </p:spPr>
        <p:txBody>
          <a:bodyPr/>
          <a:lstStyle/>
          <a:p>
            <a:pPr algn="just" rtl="0" eaLnBrk="1" hangingPunct="1">
              <a:lnSpc>
                <a:spcPct val="90000"/>
              </a:lnSpc>
              <a:buFontTx/>
              <a:buNone/>
            </a:pPr>
            <a:r>
              <a:rPr lang="mk" sz="3000" b="0" i="0" u="none" dirty="0"/>
              <a:t>1	Секоја страна треба да усвои такви законодавни и други неопходни мерки за да ги овласти своите надлежни органи да можат да наредат или на друг сличен начин постигнат експедитивна конзервација на одредени компјутерски податоци, вклучувајќи ги и податоците од сообраќајот, кои се чуваат со помош на компјутерски систем, а особено во случаи кога</a:t>
            </a:r>
            <a:r>
              <a:rPr lang="mk" sz="3600" b="0" i="0" u="none" dirty="0">
                <a:solidFill>
                  <a:srgbClr val="FF0000"/>
                </a:solidFill>
              </a:rPr>
              <a:t> </a:t>
            </a:r>
            <a:r>
              <a:rPr lang="mk" sz="3600" b="1" i="0" u="none" dirty="0">
                <a:solidFill>
                  <a:srgbClr val="FF0000"/>
                </a:solidFill>
              </a:rPr>
              <a:t>постои основано сомнение дека компјутерските податоци се особено изложени на губење и измени</a:t>
            </a:r>
            <a:r>
              <a:rPr lang="mk" sz="3000" b="0" i="0" u="none" dirty="0"/>
              <a:t>.</a:t>
            </a: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25</a:t>
            </a:fld>
            <a:endParaRPr lang="mk" dirty="0">
              <a:solidFill>
                <a:schemeClr val="tx1"/>
              </a:solidFill>
            </a:endParaRPr>
          </a:p>
        </p:txBody>
      </p:sp>
    </p:spTree>
    <p:extLst>
      <p:ext uri="{BB962C8B-B14F-4D97-AF65-F5344CB8AC3E}">
        <p14:creationId xmlns:p14="http://schemas.microsoft.com/office/powerpoint/2010/main" val="5740045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Изложени на губење или измени</a:t>
            </a:r>
            <a:endParaRPr lang="mk" sz="3600" b="1" dirty="0"/>
          </a:p>
        </p:txBody>
      </p:sp>
      <p:sp>
        <p:nvSpPr>
          <p:cNvPr id="3" name="Content Placeholder 2"/>
          <p:cNvSpPr>
            <a:spLocks noGrp="1"/>
          </p:cNvSpPr>
          <p:nvPr>
            <p:ph idx="1"/>
          </p:nvPr>
        </p:nvSpPr>
        <p:spPr>
          <a:xfrm>
            <a:off x="635000" y="1417638"/>
            <a:ext cx="8229600" cy="4195762"/>
          </a:xfrm>
        </p:spPr>
        <p:txBody>
          <a:bodyPr/>
          <a:lstStyle/>
          <a:p>
            <a:pPr algn="just" rtl="0"/>
            <a:r>
              <a:rPr lang="mk" b="0" i="0" u="none" dirty="0"/>
              <a:t>Основано сомнение дека компјутерските податоци се особено изложени на губење и измени</a:t>
            </a:r>
          </a:p>
          <a:p>
            <a:pPr algn="just" rtl="0"/>
            <a:endParaRPr lang="mk" dirty="0"/>
          </a:p>
          <a:p>
            <a:pPr algn="just" rtl="0"/>
            <a:r>
              <a:rPr lang="mk" b="0" i="0" u="none" dirty="0"/>
              <a:t>Примери:</a:t>
            </a:r>
          </a:p>
          <a:p>
            <a:pPr lvl="1" algn="just" rtl="0"/>
            <a:r>
              <a:rPr lang="mk" b="0" i="0" u="none" dirty="0"/>
              <a:t>Политика на бришење на податоците после хх денови</a:t>
            </a:r>
          </a:p>
          <a:p>
            <a:pPr lvl="1" algn="just" rtl="0"/>
            <a:r>
              <a:rPr lang="mk" b="0" i="0" u="none" dirty="0"/>
              <a:t>Податоци кои се чуваат на несигурен начин</a:t>
            </a:r>
          </a:p>
          <a:p>
            <a:pPr lvl="1" algn="just" rtl="0"/>
            <a:r>
              <a:rPr lang="mk" b="0" i="0" u="none" dirty="0"/>
              <a:t>Чувар на податоци на кој не може да му се верува</a:t>
            </a:r>
          </a:p>
          <a:p>
            <a:pPr marL="0" indent="0" algn="just" rtl="0">
              <a:buNone/>
            </a:pPr>
            <a:endParaRPr lang="mk" dirty="0" smtClean="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26</a:t>
            </a:fld>
            <a:endParaRPr lang="mk" dirty="0">
              <a:solidFill>
                <a:schemeClr val="tx1"/>
              </a:solidFill>
            </a:endParaRPr>
          </a:p>
        </p:txBody>
      </p:sp>
    </p:spTree>
    <p:extLst>
      <p:ext uri="{BB962C8B-B14F-4D97-AF65-F5344CB8AC3E}">
        <p14:creationId xmlns:p14="http://schemas.microsoft.com/office/powerpoint/2010/main" val="30120472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fontScale="77500" lnSpcReduction="20000"/>
          </a:bodyPr>
          <a:lstStyle/>
          <a:p>
            <a:pPr marL="514350" indent="-514350" algn="just" rtl="0" eaLnBrk="1" fontAlgn="auto" hangingPunct="1">
              <a:spcAft>
                <a:spcPts val="0"/>
              </a:spcAft>
              <a:buFont typeface="+mj-lt"/>
              <a:buAutoNum type="arabicPeriod" startAt="2"/>
              <a:defRPr/>
            </a:pPr>
            <a:r>
              <a:rPr lang="mk" b="0" i="0" u="none" dirty="0"/>
              <a:t>Кога страната ќе го спроведе во дело горниот став 1 така што ќе му нареди на лицето да сочува и зашити одредени зачувани компјутерски податоци </a:t>
            </a:r>
            <a:r>
              <a:rPr lang="mk" sz="3800" b="1" i="0" u="none" dirty="0"/>
              <a:t>кои се во посед на тоа лице или се под негова контрола</a:t>
            </a:r>
            <a:r>
              <a:rPr lang="mk" b="0" i="0" u="none" dirty="0"/>
              <a:t>, страната треба да донесе такви законодавни и други неопходни мерки за да може да го обврзе тоа лице да го штити интегритетот на тие податоци и да ги сочува за оној временски период колку е потребно, а најмногу деведесет дена, за да им се овозможни на надлежните органи да бараат нивно обелоденување</a:t>
            </a:r>
            <a:r>
              <a:rPr lang="mk" b="0" i="0" u="none" dirty="0" smtClean="0"/>
              <a:t>. Страната </a:t>
            </a:r>
            <a:r>
              <a:rPr lang="mk" b="0" i="0" u="none" dirty="0"/>
              <a:t>може да предвиди наведената наредба да може подоцна да биде обновена.</a:t>
            </a:r>
            <a:endParaRPr lang="mk"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rtl="0" eaLnBrk="1" fontAlgn="auto" hangingPunct="1">
              <a:spcAft>
                <a:spcPts val="0"/>
              </a:spcAft>
              <a:defRPr/>
            </a:pPr>
            <a:r>
              <a:rPr lang="mk" sz="4000" b="1" i="0" u="none"/>
              <a:t>Член 16 - Експедитивна конзервација на зачуваните компјутерски податоци</a:t>
            </a:r>
            <a:endParaRPr lang="mk" sz="4000"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27</a:t>
            </a:fld>
            <a:endParaRPr lang="mk"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Поседување или контрола</a:t>
            </a:r>
            <a:endParaRPr lang="mk" sz="3600" b="1" dirty="0"/>
          </a:p>
        </p:txBody>
      </p:sp>
      <p:sp>
        <p:nvSpPr>
          <p:cNvPr id="3" name="Content Placeholder 2"/>
          <p:cNvSpPr>
            <a:spLocks noGrp="1"/>
          </p:cNvSpPr>
          <p:nvPr>
            <p:ph idx="1"/>
          </p:nvPr>
        </p:nvSpPr>
        <p:spPr>
          <a:xfrm>
            <a:off x="635000" y="1929259"/>
            <a:ext cx="8229600" cy="3992562"/>
          </a:xfrm>
        </p:spPr>
        <p:txBody>
          <a:bodyPr/>
          <a:lstStyle/>
          <a:p>
            <a:pPr algn="just" rtl="0">
              <a:spcBef>
                <a:spcPts val="600"/>
              </a:spcBef>
              <a:spcAft>
                <a:spcPts val="1200"/>
              </a:spcAft>
            </a:pPr>
            <a:r>
              <a:rPr lang="mk" b="0" i="0" u="none"/>
              <a:t>Физичко поседување на податоците во прашање; ИЛИ</a:t>
            </a:r>
          </a:p>
          <a:p>
            <a:pPr algn="just" rtl="0">
              <a:spcBef>
                <a:spcPts val="600"/>
              </a:spcBef>
              <a:spcAft>
                <a:spcPts val="1200"/>
              </a:spcAft>
            </a:pPr>
            <a:r>
              <a:rPr lang="mk" b="0" i="0" u="none"/>
              <a:t>Беслпатна контрола врз податоците во прашање („конструктивно поседување“)</a:t>
            </a:r>
          </a:p>
          <a:p>
            <a:pPr algn="just" rtl="0">
              <a:spcBef>
                <a:spcPts val="600"/>
              </a:spcBef>
              <a:spcAft>
                <a:spcPts val="1200"/>
              </a:spcAft>
            </a:pPr>
            <a:r>
              <a:rPr lang="mk" b="0" i="0" u="none"/>
              <a:t>Не ја вклучува техничката способност за пристап до сочуваните податоци од далечина кое не е во рамки на легитимна контрола</a:t>
            </a:r>
          </a:p>
          <a:p>
            <a:pPr algn="just" rtl="0">
              <a:spcBef>
                <a:spcPts val="600"/>
              </a:spcBef>
              <a:spcAft>
                <a:spcPts val="1200"/>
              </a:spcAft>
            </a:pPr>
            <a:endParaRPr lang="mk" dirty="0" smtClean="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28</a:t>
            </a:fld>
            <a:endParaRPr lang="mk" dirty="0">
              <a:solidFill>
                <a:schemeClr val="tx1"/>
              </a:solidFill>
            </a:endParaRPr>
          </a:p>
        </p:txBody>
      </p:sp>
    </p:spTree>
    <p:extLst>
      <p:ext uri="{BB962C8B-B14F-4D97-AF65-F5344CB8AC3E}">
        <p14:creationId xmlns:p14="http://schemas.microsoft.com/office/powerpoint/2010/main" val="20690653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fontScale="77500" lnSpcReduction="20000"/>
          </a:bodyPr>
          <a:lstStyle/>
          <a:p>
            <a:pPr marL="514350" indent="-514350" algn="just" rtl="0" eaLnBrk="1" fontAlgn="auto" hangingPunct="1">
              <a:spcAft>
                <a:spcPts val="0"/>
              </a:spcAft>
              <a:buFont typeface="+mj-lt"/>
              <a:buAutoNum type="arabicPeriod" startAt="2"/>
              <a:defRPr/>
            </a:pPr>
            <a:r>
              <a:rPr lang="mk" b="0" i="0" u="none" dirty="0"/>
              <a:t>Кога страната ќе го спроведе во дело горниот став 1 така што ќе му нареди на лицето да сочува и зашити одредени зачувани компјутерски податоци кои се во посед на тоа лице или се под негова контрола, страната треба да донесе такви законодавни и други неопходни мерки за да може да го обврзе тоа лице да го штити интегритетот на тие податоци и да ги сочува</a:t>
            </a:r>
            <a:r>
              <a:rPr lang="mk" sz="3800" b="1" i="0" u="none" dirty="0">
                <a:solidFill>
                  <a:srgbClr val="FF0000"/>
                </a:solidFill>
              </a:rPr>
              <a:t> за оној временски период колку е потребно, а најмногу деведесет дена</a:t>
            </a:r>
            <a:r>
              <a:rPr lang="mk" b="0" i="0" u="none" dirty="0"/>
              <a:t>, за да им се овозможни на надлежните органи да </a:t>
            </a:r>
            <a:r>
              <a:rPr lang="mk" sz="3800" b="1" i="0" u="none" dirty="0">
                <a:solidFill>
                  <a:srgbClr val="FF0000"/>
                </a:solidFill>
              </a:rPr>
              <a:t>бараат нивно обелоденување</a:t>
            </a:r>
            <a:r>
              <a:rPr lang="mk" b="0" i="0" u="none" dirty="0" smtClean="0"/>
              <a:t>. Страната </a:t>
            </a:r>
            <a:r>
              <a:rPr lang="mk" b="0" i="0" u="none" dirty="0"/>
              <a:t>може да предвиди наведената наредба да може</a:t>
            </a:r>
            <a:r>
              <a:rPr lang="mk" sz="3800" b="1" i="0" u="none" dirty="0">
                <a:solidFill>
                  <a:srgbClr val="FF0000"/>
                </a:solidFill>
              </a:rPr>
              <a:t>подоцна да биде обновена</a:t>
            </a:r>
            <a:r>
              <a:rPr lang="mk" b="0" i="0" u="none" dirty="0"/>
              <a:t>.</a:t>
            </a:r>
            <a:endParaRPr lang="mk"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rtl="0" eaLnBrk="1" fontAlgn="auto" hangingPunct="1">
              <a:spcAft>
                <a:spcPts val="0"/>
              </a:spcAft>
              <a:defRPr/>
            </a:pPr>
            <a:r>
              <a:rPr lang="mk" sz="4000" b="1" i="0" u="none"/>
              <a:t>Член 16 - Експедитивна конзервација на зачуваните компјутерски податоци</a:t>
            </a:r>
            <a:endParaRPr lang="mk" sz="4000"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29</a:t>
            </a:fld>
            <a:endParaRPr lang="mk" dirty="0">
              <a:solidFill>
                <a:schemeClr val="tx1"/>
              </a:solidFill>
            </a:endParaRPr>
          </a:p>
        </p:txBody>
      </p:sp>
    </p:spTree>
    <p:extLst>
      <p:ext uri="{BB962C8B-B14F-4D97-AF65-F5344CB8AC3E}">
        <p14:creationId xmlns:p14="http://schemas.microsoft.com/office/powerpoint/2010/main" val="36310333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274638"/>
            <a:ext cx="8229600" cy="933450"/>
          </a:xfrm>
        </p:spPr>
        <p:txBody>
          <a:bodyPr/>
          <a:lstStyle/>
          <a:p>
            <a:pPr rtl="0" eaLnBrk="1" hangingPunct="1"/>
            <a:r>
              <a:rPr lang="mk" b="1" i="0" u="none"/>
              <a:t>Сесија 1.2.4</a:t>
            </a:r>
          </a:p>
        </p:txBody>
      </p:sp>
      <p:sp>
        <p:nvSpPr>
          <p:cNvPr id="16386" name="Content Placeholder 2"/>
          <p:cNvSpPr>
            <a:spLocks noGrp="1"/>
          </p:cNvSpPr>
          <p:nvPr>
            <p:ph sz="quarter" idx="1"/>
          </p:nvPr>
        </p:nvSpPr>
        <p:spPr>
          <a:xfrm>
            <a:off x="457200" y="1370013"/>
            <a:ext cx="8229600" cy="4933950"/>
          </a:xfrm>
        </p:spPr>
        <p:txBody>
          <a:bodyPr>
            <a:normAutofit/>
          </a:bodyPr>
          <a:lstStyle/>
          <a:p>
            <a:pPr algn="l" rtl="0" eaLnBrk="1" hangingPunct="1">
              <a:lnSpc>
                <a:spcPct val="80000"/>
              </a:lnSpc>
              <a:buFont typeface="Arial" charset="0"/>
              <a:buNone/>
            </a:pPr>
            <a:endParaRPr lang="mk" sz="2700" dirty="0" smtClean="0"/>
          </a:p>
          <a:p>
            <a:pPr algn="l" rtl="0" eaLnBrk="1" hangingPunct="1">
              <a:lnSpc>
                <a:spcPct val="80000"/>
              </a:lnSpc>
              <a:buFont typeface="Arial" charset="0"/>
              <a:buNone/>
            </a:pPr>
            <a:r>
              <a:rPr lang="mk" sz="2700" b="0" i="0" u="none" dirty="0"/>
              <a:t>На крајот на оваа сесија учениците ќе бидат во можност да:</a:t>
            </a:r>
          </a:p>
          <a:p>
            <a:pPr algn="l" rtl="0" eaLnBrk="1" hangingPunct="1">
              <a:lnSpc>
                <a:spcPct val="80000"/>
              </a:lnSpc>
            </a:pPr>
            <a:endParaRPr lang="mk" sz="2700" dirty="0" smtClean="0"/>
          </a:p>
          <a:p>
            <a:pPr algn="l" rtl="0" eaLnBrk="1" hangingPunct="1">
              <a:lnSpc>
                <a:spcPct val="80000"/>
              </a:lnSpc>
            </a:pPr>
            <a:r>
              <a:rPr lang="mk" sz="2700" b="0" i="0" u="none" dirty="0"/>
              <a:t>Ги објаснат процедуралните одредби на Конвенцијата од </a:t>
            </a:r>
            <a:r>
              <a:rPr lang="mk" sz="2700" b="0" i="0" u="none" dirty="0" smtClean="0"/>
              <a:t>Будимпешта </a:t>
            </a:r>
            <a:endParaRPr lang="mk" sz="2700" b="0" i="0" u="none" dirty="0"/>
          </a:p>
          <a:p>
            <a:pPr algn="l" rtl="0" eaLnBrk="1" hangingPunct="1">
              <a:lnSpc>
                <a:spcPct val="80000"/>
              </a:lnSpc>
            </a:pPr>
            <a:r>
              <a:rPr lang="mk" sz="2700" b="0" i="0" u="none" dirty="0"/>
              <a:t>Ја објаснат важноста на условите и на заштитните механизми и начинот на кој тие може да се утврдат.</a:t>
            </a:r>
          </a:p>
          <a:p>
            <a:pPr algn="l" rtl="0" eaLnBrk="1" hangingPunct="1">
              <a:lnSpc>
                <a:spcPct val="80000"/>
              </a:lnSpc>
            </a:pPr>
            <a:endParaRPr lang="mk" sz="2700" dirty="0" smtClean="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3</a:t>
            </a:fld>
            <a:endParaRPr lang="mk"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Временски период</a:t>
            </a:r>
            <a:endParaRPr lang="mk" sz="3600" b="1" dirty="0"/>
          </a:p>
        </p:txBody>
      </p:sp>
      <p:sp>
        <p:nvSpPr>
          <p:cNvPr id="3" name="Content Placeholder 2"/>
          <p:cNvSpPr>
            <a:spLocks noGrp="1"/>
          </p:cNvSpPr>
          <p:nvPr>
            <p:ph idx="1"/>
          </p:nvPr>
        </p:nvSpPr>
        <p:spPr>
          <a:xfrm>
            <a:off x="635000" y="1189038"/>
            <a:ext cx="8229600" cy="4525963"/>
          </a:xfrm>
        </p:spPr>
        <p:txBody>
          <a:bodyPr/>
          <a:lstStyle/>
          <a:p>
            <a:pPr algn="just" rtl="0">
              <a:spcBef>
                <a:spcPts val="600"/>
              </a:spcBef>
              <a:spcAft>
                <a:spcPts val="1200"/>
              </a:spcAft>
            </a:pPr>
            <a:r>
              <a:rPr lang="mk" sz="2700" b="0" i="0" u="none" dirty="0"/>
              <a:t>Конзервирањето е привремено обвластување за да им се овозможи на надлежните органи да бараат:</a:t>
            </a:r>
          </a:p>
          <a:p>
            <a:pPr lvl="1" algn="just" rtl="0">
              <a:spcBef>
                <a:spcPts val="600"/>
              </a:spcBef>
              <a:spcAft>
                <a:spcPts val="1200"/>
              </a:spcAft>
            </a:pPr>
            <a:r>
              <a:rPr lang="mk" sz="2700" b="0" i="0" u="none" dirty="0"/>
              <a:t>Производството на податоци; или</a:t>
            </a:r>
          </a:p>
          <a:p>
            <a:pPr lvl="1" algn="just" rtl="0">
              <a:spcBef>
                <a:spcPts val="600"/>
              </a:spcBef>
              <a:spcAft>
                <a:spcPts val="1200"/>
              </a:spcAft>
            </a:pPr>
            <a:r>
              <a:rPr lang="mk" sz="2700" b="0" i="0" u="none" dirty="0"/>
              <a:t>Претреси и запленувања</a:t>
            </a:r>
          </a:p>
          <a:p>
            <a:pPr algn="just" rtl="0">
              <a:spcBef>
                <a:spcPts val="600"/>
              </a:spcBef>
              <a:spcAft>
                <a:spcPts val="1200"/>
              </a:spcAft>
            </a:pPr>
            <a:r>
              <a:rPr lang="mk" sz="2700" b="0" i="0" u="none" dirty="0"/>
              <a:t>Закон за да уреди максимален период(максимум 90 дена)</a:t>
            </a:r>
          </a:p>
          <a:p>
            <a:pPr algn="just" rtl="0">
              <a:spcBef>
                <a:spcPts val="600"/>
              </a:spcBef>
              <a:spcAft>
                <a:spcPts val="1200"/>
              </a:spcAft>
            </a:pPr>
            <a:r>
              <a:rPr lang="mk" sz="2700" b="0" i="0" u="none" dirty="0"/>
              <a:t>Наредбата мора да го дефинира точниот временски период</a:t>
            </a:r>
          </a:p>
          <a:p>
            <a:pPr algn="just" rtl="0">
              <a:spcBef>
                <a:spcPts val="600"/>
              </a:spcBef>
              <a:spcAft>
                <a:spcPts val="1200"/>
              </a:spcAft>
            </a:pPr>
            <a:r>
              <a:rPr lang="mk" sz="2700" b="0" i="0" u="none" dirty="0"/>
              <a:t>Временскиот период во наредбата може да се обнови</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30</a:t>
            </a:fld>
            <a:endParaRPr lang="mk" dirty="0">
              <a:solidFill>
                <a:schemeClr val="tx1"/>
              </a:solidFill>
            </a:endParaRPr>
          </a:p>
        </p:txBody>
      </p:sp>
    </p:spTree>
    <p:extLst>
      <p:ext uri="{BB962C8B-B14F-4D97-AF65-F5344CB8AC3E}">
        <p14:creationId xmlns:p14="http://schemas.microsoft.com/office/powerpoint/2010/main" val="36966585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rtl="0" eaLnBrk="1" fontAlgn="auto" hangingPunct="1">
              <a:spcAft>
                <a:spcPts val="0"/>
              </a:spcAft>
              <a:buFont typeface="+mj-lt"/>
              <a:buAutoNum type="arabicPeriod" startAt="3"/>
              <a:defRPr/>
            </a:pPr>
            <a:r>
              <a:rPr lang="mk" b="0" i="0" u="none"/>
              <a:t>Секоја Страна ќе усвои такви законодавни и останати неопходни мерки со кои може да го обврзе лицето кое ги чува или лицето кое ги штити компјутерските податоци </a:t>
            </a:r>
            <a:r>
              <a:rPr lang="mk" sz="4000" b="1" i="0" u="none">
                <a:solidFill>
                  <a:srgbClr val="FF0000"/>
                </a:solidFill>
              </a:rPr>
              <a:t>покренувањето на таквата процедура да ја држи во тајност</a:t>
            </a:r>
            <a:r>
              <a:rPr lang="mk" b="0" i="0" u="none"/>
              <a:t> за период кој за тоа е предиден во националното законодавство.</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rtl="0" eaLnBrk="1" fontAlgn="auto" hangingPunct="1">
              <a:spcAft>
                <a:spcPts val="0"/>
              </a:spcAft>
              <a:defRPr/>
            </a:pPr>
            <a:r>
              <a:rPr lang="mk" sz="4000" b="1" i="0" u="none"/>
              <a:t>Член 16 - Експедитивна конзервација на зачуваните компјутерски податоци</a:t>
            </a:r>
            <a:endParaRPr lang="mk" sz="4000" dirty="0"/>
          </a:p>
        </p:txBody>
      </p:sp>
      <p:sp>
        <p:nvSpPr>
          <p:cNvPr id="2" name="Slide Number Placeholder 1"/>
          <p:cNvSpPr>
            <a:spLocks noGrp="1"/>
          </p:cNvSpPr>
          <p:nvPr>
            <p:ph type="sldNum" sz="quarter" idx="12"/>
          </p:nvPr>
        </p:nvSpPr>
        <p:spPr/>
        <p:txBody>
          <a:bodyPr/>
          <a:lstStyle/>
          <a:p>
            <a:pPr algn="r" rtl="0">
              <a:defRPr/>
            </a:pPr>
            <a:r>
              <a:rPr lang="mk" b="0" i="0" u="none"/>
              <a:t>!</a:t>
            </a:r>
            <a:fld id="{A966BBF2-DA90-4DEB-8CEB-816DABC85824}" type="slidenum">
              <a:rPr/>
              <a:pPr>
                <a:defRPr/>
              </a:pPr>
              <a:t>31</a:t>
            </a:fld>
            <a:endParaRPr lang="mk" dirty="0"/>
          </a:p>
        </p:txBody>
      </p:sp>
    </p:spTree>
    <p:extLst>
      <p:ext uri="{BB962C8B-B14F-4D97-AF65-F5344CB8AC3E}">
        <p14:creationId xmlns:p14="http://schemas.microsoft.com/office/powerpoint/2010/main" val="398706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Покренувањето на процедурата се чува во тајност</a:t>
            </a:r>
            <a:endParaRPr lang="mk" sz="3600" b="1" dirty="0"/>
          </a:p>
        </p:txBody>
      </p:sp>
      <p:sp>
        <p:nvSpPr>
          <p:cNvPr id="3" name="Content Placeholder 2"/>
          <p:cNvSpPr>
            <a:spLocks noGrp="1"/>
          </p:cNvSpPr>
          <p:nvPr>
            <p:ph idx="1"/>
          </p:nvPr>
        </p:nvSpPr>
        <p:spPr>
          <a:xfrm>
            <a:off x="333829" y="1305153"/>
            <a:ext cx="8530771" cy="4525963"/>
          </a:xfrm>
        </p:spPr>
        <p:txBody>
          <a:bodyPr/>
          <a:lstStyle/>
          <a:p>
            <a:pPr algn="just" rtl="0">
              <a:spcBef>
                <a:spcPts val="600"/>
              </a:spcBef>
              <a:spcAft>
                <a:spcPts val="1200"/>
              </a:spcAft>
            </a:pPr>
            <a:r>
              <a:rPr lang="mk" sz="2650" b="0" i="0" u="none" dirty="0"/>
              <a:t>Обврска на лицето на кое му е наредено да ги конзервира податоците</a:t>
            </a:r>
          </a:p>
          <a:p>
            <a:pPr algn="just" rtl="0">
              <a:spcBef>
                <a:spcPts val="600"/>
              </a:spcBef>
              <a:spcAft>
                <a:spcPts val="1200"/>
              </a:spcAft>
            </a:pPr>
            <a:r>
              <a:rPr lang="mk" sz="2650" b="0" i="0" u="none" dirty="0"/>
              <a:t>Наредба да се дефинира временскиот период на тајноста</a:t>
            </a:r>
          </a:p>
          <a:p>
            <a:pPr algn="just" rtl="0">
              <a:spcBef>
                <a:spcPts val="600"/>
              </a:spcBef>
              <a:spcAft>
                <a:spcPts val="1200"/>
              </a:spcAft>
            </a:pPr>
            <a:r>
              <a:rPr lang="mk" sz="2650" b="0" i="0" u="none" dirty="0"/>
              <a:t>Цел:</a:t>
            </a:r>
          </a:p>
          <a:p>
            <a:pPr lvl="1" algn="just" rtl="0">
              <a:spcBef>
                <a:spcPts val="600"/>
              </a:spcBef>
              <a:spcAft>
                <a:spcPts val="600"/>
              </a:spcAft>
            </a:pPr>
            <a:r>
              <a:rPr lang="mk" sz="2650" b="0" i="0" u="none" dirty="0"/>
              <a:t>Да се осигури осомниченуот да не дознае за истрагата</a:t>
            </a:r>
          </a:p>
          <a:p>
            <a:pPr lvl="1" algn="just" rtl="0">
              <a:spcBef>
                <a:spcPts val="600"/>
              </a:spcBef>
              <a:spcAft>
                <a:spcPts val="600"/>
              </a:spcAft>
            </a:pPr>
            <a:r>
              <a:rPr lang="mk" sz="2650" b="0" i="0" u="none" dirty="0"/>
              <a:t>Да се заштити правото на приватност</a:t>
            </a:r>
          </a:p>
          <a:p>
            <a:pPr lvl="1" algn="just" rtl="0">
              <a:spcBef>
                <a:spcPts val="600"/>
              </a:spcBef>
              <a:spcAft>
                <a:spcPts val="600"/>
              </a:spcAft>
            </a:pPr>
            <a:r>
              <a:rPr lang="mk" sz="2650" b="0" i="0" u="none" dirty="0"/>
              <a:t>Конзервацијата е прелиминарна мерка</a:t>
            </a:r>
          </a:p>
          <a:p>
            <a:pPr lvl="1" algn="just" rtl="0">
              <a:spcBef>
                <a:spcPts val="600"/>
              </a:spcBef>
              <a:spcAft>
                <a:spcPts val="600"/>
              </a:spcAft>
            </a:pPr>
            <a:r>
              <a:rPr lang="mk" sz="2650" b="0" i="0" u="none" dirty="0"/>
              <a:t>Спречување на плеткање/бришење на доказите од други лица</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32</a:t>
            </a:fld>
            <a:endParaRPr lang="mk" dirty="0">
              <a:solidFill>
                <a:schemeClr val="tx1"/>
              </a:solidFill>
            </a:endParaRPr>
          </a:p>
        </p:txBody>
      </p:sp>
    </p:spTree>
    <p:extLst>
      <p:ext uri="{BB962C8B-B14F-4D97-AF65-F5344CB8AC3E}">
        <p14:creationId xmlns:p14="http://schemas.microsoft.com/office/powerpoint/2010/main" val="2039090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rtl="0" eaLnBrk="1" fontAlgn="auto" hangingPunct="1">
              <a:spcAft>
                <a:spcPts val="0"/>
              </a:spcAft>
              <a:defRPr/>
            </a:pPr>
            <a:r>
              <a:rPr lang="mk" sz="3800" b="1" dirty="0" smtClean="0"/>
              <a:t/>
            </a:r>
            <a:br>
              <a:rPr lang="mk" sz="3800" b="1" dirty="0" smtClean="0"/>
            </a:br>
            <a:r>
              <a:rPr lang="mk" sz="3800" b="1" i="0" u="none"/>
              <a:t>Член 17 - Експедитивна конзервација и делумно обелоденување на податоците за сообраќајот</a:t>
            </a:r>
            <a:r>
              <a:rPr lang="mk" sz="3800" dirty="0"/>
              <a:t/>
            </a:r>
            <a:br>
              <a:rPr lang="mk" sz="3800" dirty="0"/>
            </a:br>
            <a:endParaRPr lang="mk" sz="3800" dirty="0"/>
          </a:p>
        </p:txBody>
      </p:sp>
      <p:sp>
        <p:nvSpPr>
          <p:cNvPr id="115715" name="Rectangle 3"/>
          <p:cNvSpPr>
            <a:spLocks noGrp="1" noChangeArrowheads="1"/>
          </p:cNvSpPr>
          <p:nvPr>
            <p:ph type="body" idx="1"/>
          </p:nvPr>
        </p:nvSpPr>
        <p:spPr>
          <a:xfrm>
            <a:off x="457200" y="1803396"/>
            <a:ext cx="8229600" cy="4611914"/>
          </a:xfrm>
        </p:spPr>
        <p:txBody>
          <a:bodyPr rtlCol="0">
            <a:normAutofit fontScale="92500" lnSpcReduction="10000"/>
          </a:bodyPr>
          <a:lstStyle/>
          <a:p>
            <a:pPr marL="457200" indent="-457200" algn="just" rtl="0" eaLnBrk="1" fontAlgn="auto" hangingPunct="1">
              <a:spcBef>
                <a:spcPts val="600"/>
              </a:spcBef>
              <a:spcAft>
                <a:spcPts val="1200"/>
              </a:spcAft>
              <a:buFontTx/>
              <a:buAutoNum type="arabicPlain"/>
              <a:defRPr/>
            </a:pPr>
            <a:r>
              <a:rPr lang="mk" sz="2600" b="0" i="0" u="none"/>
              <a:t>Секоја страна треба да усвои, во врска со податоците за сообраќајот кои треба да се конзервираат во согласност со членот 16, такви законски и останати неопходни мерки за да:</a:t>
            </a:r>
            <a:endParaRPr lang="mk" sz="2600" dirty="0"/>
          </a:p>
          <a:p>
            <a:pPr marL="857250" lvl="1" indent="-457200" algn="just" rtl="0" eaLnBrk="1" fontAlgn="auto" hangingPunct="1">
              <a:spcBef>
                <a:spcPts val="600"/>
              </a:spcBef>
              <a:spcAft>
                <a:spcPts val="1200"/>
              </a:spcAft>
              <a:buFont typeface="+mj-lt"/>
              <a:buAutoNum type="alphaLcParenR"/>
              <a:defRPr/>
            </a:pPr>
            <a:r>
              <a:rPr lang="mk" sz="2200" b="0" i="0" u="none"/>
              <a:t>обезбеди дека експедитивната конзервација на податоците за сообраќајот е можна без оглед дали во преносот на таа комуникација учествувале еден или повеќе провајдери на услугите, и</a:t>
            </a:r>
            <a:endParaRPr lang="mk" sz="2200" dirty="0"/>
          </a:p>
          <a:p>
            <a:pPr marL="857250" lvl="1" indent="-457200" algn="just" rtl="0" eaLnBrk="1" fontAlgn="auto" hangingPunct="1">
              <a:spcBef>
                <a:spcPts val="600"/>
              </a:spcBef>
              <a:spcAft>
                <a:spcPts val="1200"/>
              </a:spcAft>
              <a:buFont typeface="+mj-lt"/>
              <a:buAutoNum type="alphaLcParenR"/>
              <a:defRPr/>
            </a:pPr>
            <a:r>
              <a:rPr lang="mk" sz="2200" b="0" i="0" u="none"/>
              <a:t>обезбеди дека на надлежните органи на таа Страна или на лицето кое тие органи го именувале, може експедитивно да му обелодени онолкава количина на податоците за сообраќајот која ќе биде доволна за идентификација на провајдерот на услугите и на патеките по кои комуникацијата била пренесена.</a:t>
            </a:r>
          </a:p>
        </p:txBody>
      </p:sp>
      <p:sp>
        <p:nvSpPr>
          <p:cNvPr id="2" name="Slide Number Placeholder 1"/>
          <p:cNvSpPr>
            <a:spLocks noGrp="1"/>
          </p:cNvSpPr>
          <p:nvPr>
            <p:ph type="sldNum" sz="quarter" idx="12"/>
          </p:nvPr>
        </p:nvSpPr>
        <p:spPr/>
        <p:txBody>
          <a:bodyPr/>
          <a:lstStyle/>
          <a:p>
            <a:pPr algn="r" rtl="0">
              <a:defRPr/>
            </a:pPr>
            <a:fld id="{A966BBF2-DA90-4DEB-8CEB-816DABC85824}" type="slidenum">
              <a:rPr>
                <a:solidFill>
                  <a:schemeClr val="tx1"/>
                </a:solidFill>
              </a:rPr>
              <a:pPr>
                <a:defRPr/>
              </a:pPr>
              <a:t>33</a:t>
            </a:fld>
            <a:endParaRPr lang="mk" dirty="0">
              <a:solidFill>
                <a:schemeClr val="tx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rtl="0" eaLnBrk="1" fontAlgn="auto" hangingPunct="1">
              <a:spcAft>
                <a:spcPts val="0"/>
              </a:spcAft>
              <a:defRPr/>
            </a:pPr>
            <a:r>
              <a:rPr lang="mk" sz="3800" b="1" dirty="0" smtClean="0"/>
              <a:t/>
            </a:r>
            <a:br>
              <a:rPr lang="mk" sz="3800" b="1" dirty="0" smtClean="0"/>
            </a:br>
            <a:r>
              <a:rPr lang="mk" sz="3800" b="1" i="0" u="none"/>
              <a:t>Член 17 - Експедитивна конзервација и делумно обелоденување на податоците за сообраќајот</a:t>
            </a:r>
            <a:r>
              <a:rPr lang="mk" sz="3800" dirty="0"/>
              <a:t/>
            </a:r>
            <a:br>
              <a:rPr lang="mk" sz="3800" dirty="0"/>
            </a:br>
            <a:endParaRPr lang="mk" sz="3800" dirty="0"/>
          </a:p>
        </p:txBody>
      </p:sp>
      <p:sp>
        <p:nvSpPr>
          <p:cNvPr id="115715" name="Rectangle 3"/>
          <p:cNvSpPr>
            <a:spLocks noGrp="1" noChangeArrowheads="1"/>
          </p:cNvSpPr>
          <p:nvPr>
            <p:ph type="body" idx="1"/>
          </p:nvPr>
        </p:nvSpPr>
        <p:spPr>
          <a:xfrm>
            <a:off x="457200" y="2151732"/>
            <a:ext cx="8229600" cy="2086429"/>
          </a:xfrm>
        </p:spPr>
        <p:txBody>
          <a:bodyPr rtlCol="0">
            <a:normAutofit/>
          </a:bodyPr>
          <a:lstStyle/>
          <a:p>
            <a:pPr marL="514350" indent="-514350" algn="just" rtl="0" eaLnBrk="1" fontAlgn="auto" hangingPunct="1">
              <a:lnSpc>
                <a:spcPct val="90000"/>
              </a:lnSpc>
              <a:spcAft>
                <a:spcPts val="0"/>
              </a:spcAft>
              <a:buFont typeface="+mj-lt"/>
              <a:buAutoNum type="arabicPeriod" startAt="2"/>
              <a:defRPr/>
            </a:pPr>
            <a:r>
              <a:rPr lang="mk" sz="2600" b="0" i="0" u="none"/>
              <a:t>Овластувањата и процедурите од овој член ќе бидат предмет на членовите 14 и 15.</a:t>
            </a:r>
            <a:endParaRPr lang="mk" sz="2600" dirty="0"/>
          </a:p>
        </p:txBody>
      </p:sp>
      <p:sp>
        <p:nvSpPr>
          <p:cNvPr id="2" name="Slide Number Placeholder 1"/>
          <p:cNvSpPr>
            <a:spLocks noGrp="1"/>
          </p:cNvSpPr>
          <p:nvPr>
            <p:ph type="sldNum" sz="quarter" idx="12"/>
          </p:nvPr>
        </p:nvSpPr>
        <p:spPr/>
        <p:txBody>
          <a:bodyPr/>
          <a:lstStyle/>
          <a:p>
            <a:pPr algn="r" rtl="0">
              <a:defRPr/>
            </a:pPr>
            <a:fld id="{A966BBF2-DA90-4DEB-8CEB-816DABC85824}" type="slidenum">
              <a:rPr>
                <a:solidFill>
                  <a:schemeClr val="tx1"/>
                </a:solidFill>
              </a:rPr>
              <a:pPr>
                <a:defRPr/>
              </a:pPr>
              <a:t>34</a:t>
            </a:fld>
            <a:endParaRPr lang="mk" dirty="0">
              <a:solidFill>
                <a:schemeClr val="tx1"/>
              </a:solidFill>
            </a:endParaRPr>
          </a:p>
        </p:txBody>
      </p:sp>
    </p:spTree>
    <p:extLst>
      <p:ext uri="{BB962C8B-B14F-4D97-AF65-F5344CB8AC3E}">
        <p14:creationId xmlns:p14="http://schemas.microsoft.com/office/powerpoint/2010/main" val="24477084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rtl="0" eaLnBrk="1" fontAlgn="auto" hangingPunct="1">
              <a:spcAft>
                <a:spcPts val="0"/>
              </a:spcAft>
              <a:defRPr/>
            </a:pPr>
            <a:r>
              <a:rPr lang="mk" sz="3800" b="1" dirty="0" smtClean="0"/>
              <a:t/>
            </a:r>
            <a:br>
              <a:rPr lang="mk" sz="3800" b="1" dirty="0" smtClean="0"/>
            </a:br>
            <a:r>
              <a:rPr lang="mk" sz="3800" b="1" i="0" u="none"/>
              <a:t>Член 17 - Експедитивна конзервација и делумно обелоденување на податоците за сообраќајот</a:t>
            </a:r>
            <a:r>
              <a:rPr lang="mk" sz="3800" dirty="0"/>
              <a:t/>
            </a:r>
            <a:br>
              <a:rPr lang="mk" sz="3800" dirty="0"/>
            </a:br>
            <a:endParaRPr lang="mk" sz="3800" dirty="0"/>
          </a:p>
        </p:txBody>
      </p:sp>
      <p:sp>
        <p:nvSpPr>
          <p:cNvPr id="115715" name="Rectangle 3"/>
          <p:cNvSpPr>
            <a:spLocks noGrp="1" noChangeArrowheads="1"/>
          </p:cNvSpPr>
          <p:nvPr>
            <p:ph type="body" idx="1"/>
          </p:nvPr>
        </p:nvSpPr>
        <p:spPr>
          <a:xfrm>
            <a:off x="457200" y="1803396"/>
            <a:ext cx="8229600" cy="4611010"/>
          </a:xfrm>
        </p:spPr>
        <p:txBody>
          <a:bodyPr rtlCol="0">
            <a:normAutofit fontScale="92500"/>
          </a:bodyPr>
          <a:lstStyle/>
          <a:p>
            <a:pPr marL="457200" indent="-457200" algn="just" rtl="0" eaLnBrk="1" fontAlgn="auto" hangingPunct="1">
              <a:lnSpc>
                <a:spcPct val="90000"/>
              </a:lnSpc>
              <a:spcBef>
                <a:spcPts val="600"/>
              </a:spcBef>
              <a:spcAft>
                <a:spcPts val="1200"/>
              </a:spcAft>
              <a:buFontTx/>
              <a:buAutoNum type="arabicPlain"/>
              <a:defRPr/>
            </a:pPr>
            <a:r>
              <a:rPr lang="mk" sz="2600" b="0" i="0" u="none"/>
              <a:t>Секоја страна треба да усвои, во врска со податоците за сообраќајот кои треба да се конзервираат во согласност со членот 16, такви законски и останати неопходни мерки за да:</a:t>
            </a:r>
          </a:p>
          <a:p>
            <a:pPr marL="857250" lvl="1" indent="-457200" algn="just" rtl="0" eaLnBrk="1" fontAlgn="auto" hangingPunct="1">
              <a:lnSpc>
                <a:spcPct val="90000"/>
              </a:lnSpc>
              <a:spcBef>
                <a:spcPts val="600"/>
              </a:spcBef>
              <a:spcAft>
                <a:spcPts val="1200"/>
              </a:spcAft>
              <a:buFont typeface="+mj-lt"/>
              <a:buAutoNum type="alphaLcParenR"/>
              <a:defRPr/>
            </a:pPr>
            <a:r>
              <a:rPr lang="mk" sz="2200" b="0" i="0" u="none"/>
              <a:t>обезбеди дека таквата експедитивната конзервација на податоците за сообраќајот е можна </a:t>
            </a:r>
            <a:r>
              <a:rPr lang="mk" b="1" i="0" u="none">
                <a:solidFill>
                  <a:srgbClr val="FF0000"/>
                </a:solidFill>
              </a:rPr>
              <a:t>без оглед дали во преносот на таа комуникација учествувале еден или повеќе провајдери на услугите</a:t>
            </a:r>
            <a:r>
              <a:rPr lang="mk" sz="2200" b="0" i="0" u="none"/>
              <a:t>; и </a:t>
            </a:r>
            <a:endParaRPr lang="mk" sz="2200" dirty="0" smtClean="0"/>
          </a:p>
          <a:p>
            <a:pPr marL="857250" lvl="1" indent="-457200" algn="just" rtl="0" eaLnBrk="1" fontAlgn="auto" hangingPunct="1">
              <a:lnSpc>
                <a:spcPct val="90000"/>
              </a:lnSpc>
              <a:spcBef>
                <a:spcPts val="600"/>
              </a:spcBef>
              <a:spcAft>
                <a:spcPts val="1200"/>
              </a:spcAft>
              <a:buFontTx/>
              <a:buAutoNum type="alphaLcParenR"/>
              <a:defRPr/>
            </a:pPr>
            <a:r>
              <a:rPr lang="mk" sz="2200" b="0" i="0" u="none"/>
              <a:t>обезбеди дека на надлежните органи на таа Страна или на лицето кое тие органи го именувале, може експедитивно да му обелодени онолкава количина на податоците за сообраќајот која ќе биде доволна за идентификација на провајдерот на услугите и на патеките по кои комуникацијата била пренесена.</a:t>
            </a: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35</a:t>
            </a:fld>
            <a:endParaRPr lang="mk" dirty="0">
              <a:solidFill>
                <a:schemeClr val="tx1"/>
              </a:solidFill>
            </a:endParaRPr>
          </a:p>
        </p:txBody>
      </p:sp>
    </p:spTree>
    <p:extLst>
      <p:ext uri="{BB962C8B-B14F-4D97-AF65-F5344CB8AC3E}">
        <p14:creationId xmlns:p14="http://schemas.microsoft.com/office/powerpoint/2010/main" val="14811820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Еден или повеќе провајдери на услугите</a:t>
            </a:r>
            <a:endParaRPr lang="mk" sz="3600" b="1" dirty="0"/>
          </a:p>
        </p:txBody>
      </p:sp>
      <p:sp>
        <p:nvSpPr>
          <p:cNvPr id="3" name="Content Placeholder 2"/>
          <p:cNvSpPr>
            <a:spLocks noGrp="1"/>
          </p:cNvSpPr>
          <p:nvPr>
            <p:ph idx="1"/>
          </p:nvPr>
        </p:nvSpPr>
        <p:spPr>
          <a:xfrm>
            <a:off x="635000" y="1387476"/>
            <a:ext cx="8229600" cy="4525963"/>
          </a:xfrm>
        </p:spPr>
        <p:txBody>
          <a:bodyPr/>
          <a:lstStyle/>
          <a:p>
            <a:pPr algn="just" rtl="0"/>
            <a:r>
              <a:rPr lang="mk" sz="2700" b="0" i="0" u="none" dirty="0"/>
              <a:t>Повеќе провајдери на услугите обично вклучени во преносот на комуникациците</a:t>
            </a:r>
          </a:p>
          <a:p>
            <a:pPr algn="just" rtl="0"/>
            <a:r>
              <a:rPr lang="mk" sz="2700" b="0" i="0" u="none" dirty="0"/>
              <a:t>Податоците за сообраќајот обично споделени меѓу провајдерите на услугите заради комерцијални, безбедносни или технички цели</a:t>
            </a:r>
          </a:p>
          <a:p>
            <a:pPr algn="just" rtl="0"/>
            <a:r>
              <a:rPr lang="mk" sz="2700" b="0" i="0" u="none" dirty="0"/>
              <a:t>Секој провајдер на услуги може да поседува податоци за сообраќајот кои се:</a:t>
            </a:r>
          </a:p>
          <a:p>
            <a:pPr lvl="1" algn="just" rtl="0"/>
            <a:r>
              <a:rPr lang="mk" sz="2700" b="0" i="0" u="none" dirty="0"/>
              <a:t>Генерирани и задржани од страна на тој провајдер на услугите</a:t>
            </a:r>
          </a:p>
          <a:p>
            <a:pPr lvl="1" algn="just" rtl="0"/>
            <a:r>
              <a:rPr lang="mk" sz="2700" b="0" i="0" u="none" dirty="0"/>
              <a:t>Обезбедени од страна на друг провајдер на услугите </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36</a:t>
            </a:fld>
            <a:endParaRPr lang="mk" dirty="0">
              <a:solidFill>
                <a:schemeClr val="tx1"/>
              </a:solidFill>
            </a:endParaRPr>
          </a:p>
        </p:txBody>
      </p:sp>
    </p:spTree>
    <p:extLst>
      <p:ext uri="{BB962C8B-B14F-4D97-AF65-F5344CB8AC3E}">
        <p14:creationId xmlns:p14="http://schemas.microsoft.com/office/powerpoint/2010/main" val="1740196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Еден или повеќе провајдери на услугите</a:t>
            </a:r>
            <a:endParaRPr lang="mk" sz="3600" b="1" dirty="0"/>
          </a:p>
        </p:txBody>
      </p:sp>
      <p:sp>
        <p:nvSpPr>
          <p:cNvPr id="3" name="Content Placeholder 2"/>
          <p:cNvSpPr>
            <a:spLocks noGrp="1"/>
          </p:cNvSpPr>
          <p:nvPr>
            <p:ph idx="1"/>
          </p:nvPr>
        </p:nvSpPr>
        <p:spPr>
          <a:xfrm>
            <a:off x="457200" y="1474560"/>
            <a:ext cx="8407400" cy="4525963"/>
          </a:xfrm>
        </p:spPr>
        <p:txBody>
          <a:bodyPr/>
          <a:lstStyle/>
          <a:p>
            <a:pPr algn="just" rtl="0">
              <a:spcBef>
                <a:spcPts val="600"/>
              </a:spcBef>
              <a:spcAft>
                <a:spcPts val="1200"/>
              </a:spcAft>
            </a:pPr>
            <a:r>
              <a:rPr lang="mk" sz="2400" b="0" i="0" u="none" dirty="0"/>
              <a:t>Обично ниту еден провајдер на услуги не поседува доволно клучни податоци за сообраќајот за да се утврди изворот и одредиштето на комуникацијата</a:t>
            </a:r>
          </a:p>
          <a:p>
            <a:pPr algn="just" rtl="0">
              <a:spcBef>
                <a:spcPts val="600"/>
              </a:spcBef>
              <a:spcAft>
                <a:spcPts val="1200"/>
              </a:spcAft>
            </a:pPr>
            <a:r>
              <a:rPr lang="mk" sz="2400" b="0" i="0" u="none" dirty="0"/>
              <a:t>Секој провајдер на услуги поседува дел од сложувалката</a:t>
            </a:r>
          </a:p>
          <a:p>
            <a:pPr algn="just" rtl="0">
              <a:spcBef>
                <a:spcPts val="600"/>
              </a:spcBef>
              <a:spcAft>
                <a:spcPts val="1200"/>
              </a:spcAft>
            </a:pPr>
            <a:r>
              <a:rPr lang="mk" sz="2400" b="0" i="0" u="none" dirty="0"/>
              <a:t>Наредби на повеќе провајдери на услуги:</a:t>
            </a:r>
          </a:p>
          <a:p>
            <a:pPr lvl="1" algn="just" rtl="0">
              <a:spcBef>
                <a:spcPts val="600"/>
              </a:spcBef>
              <a:spcAft>
                <a:spcPts val="600"/>
              </a:spcAft>
            </a:pPr>
            <a:r>
              <a:rPr lang="mk" sz="2400" b="0" i="0" u="none" dirty="0"/>
              <a:t>Посебни наредби за секој провајдер на услугите </a:t>
            </a:r>
          </a:p>
          <a:p>
            <a:pPr lvl="1" algn="just" rtl="0">
              <a:spcBef>
                <a:spcPts val="600"/>
              </a:spcBef>
              <a:spcAft>
                <a:spcPts val="600"/>
              </a:spcAft>
            </a:pPr>
            <a:r>
              <a:rPr lang="mk" sz="2400" b="0" i="0" u="none" dirty="0"/>
              <a:t>Единствена наредба за сите провајдери на услугите; се врачува по редослед кога ќе се идентификува следниот провајдер на </a:t>
            </a:r>
            <a:r>
              <a:rPr lang="mk" sz="2400" b="0" i="0" u="none" dirty="0" smtClean="0"/>
              <a:t>услуги </a:t>
            </a:r>
            <a:endParaRPr lang="mk" sz="2400" b="0" i="0" u="none" dirty="0"/>
          </a:p>
          <a:p>
            <a:pPr lvl="1" algn="just" rtl="0">
              <a:spcBef>
                <a:spcPts val="600"/>
              </a:spcBef>
              <a:spcAft>
                <a:spcPts val="600"/>
              </a:spcAft>
            </a:pPr>
            <a:r>
              <a:rPr lang="mk" sz="2400" b="0" i="0" u="none" dirty="0"/>
              <a:t>Единствена наредба за еден провајдер на услуги; кој е обврзан да го обавести следниот инволвиран провајдер на услуги</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37</a:t>
            </a:fld>
            <a:endParaRPr lang="mk" dirty="0">
              <a:solidFill>
                <a:schemeClr val="tx1"/>
              </a:solidFill>
            </a:endParaRPr>
          </a:p>
        </p:txBody>
      </p:sp>
    </p:spTree>
    <p:extLst>
      <p:ext uri="{BB962C8B-B14F-4D97-AF65-F5344CB8AC3E}">
        <p14:creationId xmlns:p14="http://schemas.microsoft.com/office/powerpoint/2010/main" val="2404180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rtl="0" eaLnBrk="1" fontAlgn="auto" hangingPunct="1">
              <a:spcAft>
                <a:spcPts val="0"/>
              </a:spcAft>
              <a:defRPr/>
            </a:pPr>
            <a:r>
              <a:rPr lang="mk" sz="3800" b="1" dirty="0" smtClean="0"/>
              <a:t/>
            </a:r>
            <a:br>
              <a:rPr lang="mk" sz="3800" b="1" dirty="0" smtClean="0"/>
            </a:br>
            <a:r>
              <a:rPr lang="mk" sz="3800" b="1" i="0" u="none"/>
              <a:t>Член 17 - Експедитивна конзервација и делумно обелоденување на податоците за сообраќајот</a:t>
            </a:r>
            <a:r>
              <a:rPr lang="mk" sz="3800" dirty="0"/>
              <a:t/>
            </a:r>
            <a:br>
              <a:rPr lang="mk" sz="3800" dirty="0"/>
            </a:br>
            <a:endParaRPr lang="mk" sz="3800" dirty="0"/>
          </a:p>
        </p:txBody>
      </p:sp>
      <p:sp>
        <p:nvSpPr>
          <p:cNvPr id="115715" name="Rectangle 3"/>
          <p:cNvSpPr>
            <a:spLocks noGrp="1" noChangeArrowheads="1"/>
          </p:cNvSpPr>
          <p:nvPr>
            <p:ph type="body" idx="1"/>
          </p:nvPr>
        </p:nvSpPr>
        <p:spPr>
          <a:xfrm>
            <a:off x="457200" y="1774368"/>
            <a:ext cx="8229600" cy="4756150"/>
          </a:xfrm>
        </p:spPr>
        <p:txBody>
          <a:bodyPr rtlCol="0">
            <a:normAutofit fontScale="92500" lnSpcReduction="20000"/>
          </a:bodyPr>
          <a:lstStyle/>
          <a:p>
            <a:pPr marL="457200" indent="-457200" algn="just" rtl="0" eaLnBrk="1" fontAlgn="auto" hangingPunct="1">
              <a:spcBef>
                <a:spcPts val="600"/>
              </a:spcBef>
              <a:spcAft>
                <a:spcPts val="1200"/>
              </a:spcAft>
              <a:buFontTx/>
              <a:buAutoNum type="arabicPlain"/>
              <a:defRPr/>
            </a:pPr>
            <a:r>
              <a:rPr lang="mk" sz="2600" b="0" i="0" u="none" dirty="0"/>
              <a:t>Секоја страна треба да усвои, во врска со податоците за сообраќајот кои треба да се конзервираат во согласност со членот 16, такви законски и останати неопходни мерки за да:</a:t>
            </a:r>
          </a:p>
          <a:p>
            <a:pPr marL="857250" lvl="1" indent="-457200" algn="just" rtl="0" eaLnBrk="1" fontAlgn="auto" hangingPunct="1">
              <a:spcBef>
                <a:spcPts val="600"/>
              </a:spcBef>
              <a:spcAft>
                <a:spcPts val="1200"/>
              </a:spcAft>
              <a:buFont typeface="+mj-lt"/>
              <a:buAutoNum type="alphaLcParenR"/>
              <a:defRPr/>
            </a:pPr>
            <a:r>
              <a:rPr lang="mk" sz="2200" b="0" i="0" u="none" dirty="0"/>
              <a:t>обезбеди дека експедитивната конзервација на податоците за сообраќајот е можна без оглед дали во преносот на таа комуникација учествувале еден или повеќе провајдери на услугите, и</a:t>
            </a:r>
          </a:p>
          <a:p>
            <a:pPr marL="857250" lvl="1" indent="-457200" algn="just" rtl="0" eaLnBrk="1" fontAlgn="auto" hangingPunct="1">
              <a:spcBef>
                <a:spcPts val="600"/>
              </a:spcBef>
              <a:spcAft>
                <a:spcPts val="1200"/>
              </a:spcAft>
              <a:buFont typeface="+mj-lt"/>
              <a:buAutoNum type="alphaLcParenR"/>
              <a:defRPr/>
            </a:pPr>
            <a:r>
              <a:rPr lang="mk" sz="2200" b="0" i="0" u="none" dirty="0"/>
              <a:t>обезбеди дека на надлежните органи на таа Страна или на лицето кое тие органи го именувале, може </a:t>
            </a:r>
            <a:r>
              <a:rPr lang="mk" b="1" i="0" u="none" dirty="0">
                <a:solidFill>
                  <a:srgbClr val="FF0000"/>
                </a:solidFill>
              </a:rPr>
              <a:t>експедитивно да му </a:t>
            </a:r>
            <a:r>
              <a:rPr lang="mk" b="1" i="0" u="none" dirty="0" smtClean="0">
                <a:solidFill>
                  <a:srgbClr val="FF0000"/>
                </a:solidFill>
              </a:rPr>
              <a:t>обелодени</a:t>
            </a:r>
            <a:r>
              <a:rPr lang="mk" b="0" i="0" u="none" dirty="0" smtClean="0">
                <a:solidFill>
                  <a:srgbClr val="FF0000"/>
                </a:solidFill>
              </a:rPr>
              <a:t> </a:t>
            </a:r>
            <a:r>
              <a:rPr lang="mk" sz="2200" b="0" i="0" u="none" dirty="0" smtClean="0"/>
              <a:t>онолкава </a:t>
            </a:r>
            <a:r>
              <a:rPr lang="mk" sz="2200" b="0" i="0" u="none" dirty="0"/>
              <a:t>количина на податоците за сообраќајот која ќе биде </a:t>
            </a:r>
            <a:r>
              <a:rPr lang="mk" b="1" i="0" u="none" dirty="0">
                <a:solidFill>
                  <a:srgbClr val="FF0000"/>
                </a:solidFill>
              </a:rPr>
              <a:t>доволна за идентификација на провајдерот на услугите и на </a:t>
            </a:r>
            <a:r>
              <a:rPr lang="mk" b="1" i="0" u="none" dirty="0" smtClean="0">
                <a:solidFill>
                  <a:srgbClr val="FF0000"/>
                </a:solidFill>
              </a:rPr>
              <a:t>патеките</a:t>
            </a:r>
            <a:r>
              <a:rPr lang="mk" b="0" i="0" u="none" dirty="0" smtClean="0"/>
              <a:t> </a:t>
            </a:r>
            <a:r>
              <a:rPr lang="mk" sz="2200" b="0" i="0" u="none" dirty="0" smtClean="0"/>
              <a:t>по </a:t>
            </a:r>
            <a:r>
              <a:rPr lang="mk" sz="2200" b="0" i="0" u="none" dirty="0"/>
              <a:t>кои комуникацијата била пренесена.</a:t>
            </a: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38</a:t>
            </a:fld>
            <a:endParaRPr lang="mk" dirty="0">
              <a:solidFill>
                <a:schemeClr val="tx1"/>
              </a:solidFill>
            </a:endParaRPr>
          </a:p>
        </p:txBody>
      </p:sp>
    </p:spTree>
    <p:extLst>
      <p:ext uri="{BB962C8B-B14F-4D97-AF65-F5344CB8AC3E}">
        <p14:creationId xmlns:p14="http://schemas.microsoft.com/office/powerpoint/2010/main" val="31502068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Експедитивно обелоденување на доволно податоци за сообраќајот</a:t>
            </a:r>
            <a:endParaRPr lang="mk" sz="3600" b="1" dirty="0"/>
          </a:p>
        </p:txBody>
      </p:sp>
      <p:sp>
        <p:nvSpPr>
          <p:cNvPr id="3" name="Content Placeholder 2"/>
          <p:cNvSpPr>
            <a:spLocks noGrp="1"/>
          </p:cNvSpPr>
          <p:nvPr>
            <p:ph idx="1"/>
          </p:nvPr>
        </p:nvSpPr>
        <p:spPr>
          <a:xfrm>
            <a:off x="635000" y="1929258"/>
            <a:ext cx="8229600" cy="3919991"/>
          </a:xfrm>
        </p:spPr>
        <p:txBody>
          <a:bodyPr/>
          <a:lstStyle/>
          <a:p>
            <a:pPr algn="just" rtl="0"/>
            <a:r>
              <a:rPr lang="mk" b="0" i="0" u="none"/>
              <a:t>Обелоденување на доволно податоци кои ќе им овозможат на силите за спроведување закон да ги идентификуваат другите провајдери на услуги вклучени во преносот на комуникацијата </a:t>
            </a:r>
          </a:p>
          <a:p>
            <a:pPr algn="just" rtl="0"/>
            <a:endParaRPr lang="mk" dirty="0"/>
          </a:p>
          <a:p>
            <a:pPr algn="just" rtl="0"/>
            <a:r>
              <a:rPr lang="mk" b="0" i="0" u="none"/>
              <a:t>Целта е да се овозможи идентификување на изворот и на одредиштето на комуникацијата</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39</a:t>
            </a:fld>
            <a:endParaRPr lang="mk" dirty="0">
              <a:solidFill>
                <a:schemeClr val="tx1"/>
              </a:solidFill>
            </a:endParaRPr>
          </a:p>
        </p:txBody>
      </p:sp>
    </p:spTree>
    <p:extLst>
      <p:ext uri="{BB962C8B-B14F-4D97-AF65-F5344CB8AC3E}">
        <p14:creationId xmlns:p14="http://schemas.microsoft.com/office/powerpoint/2010/main" val="1281579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3"/>
          <p:cNvPicPr>
            <a:picLocks noChangeAspect="1" noChangeArrowheads="1"/>
          </p:cNvPicPr>
          <p:nvPr/>
        </p:nvPicPr>
        <p:blipFill>
          <a:blip r:embed="rId3"/>
          <a:srcRect/>
          <a:stretch>
            <a:fillRect/>
          </a:stretch>
        </p:blipFill>
        <p:spPr bwMode="auto">
          <a:xfrm>
            <a:off x="4763" y="3175"/>
            <a:ext cx="9139237" cy="6854825"/>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4</a:t>
            </a:fld>
            <a:endParaRPr lang="mk"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40</a:t>
            </a:fld>
            <a:endParaRPr lang="mk" dirty="0"/>
          </a:p>
        </p:txBody>
      </p:sp>
      <p:sp>
        <p:nvSpPr>
          <p:cNvPr id="5" name="Rectangle 3"/>
          <p:cNvSpPr txBox="1">
            <a:spLocks/>
          </p:cNvSpPr>
          <p:nvPr/>
        </p:nvSpPr>
        <p:spPr bwMode="auto">
          <a:xfrm>
            <a:off x="348344" y="449942"/>
            <a:ext cx="8519885" cy="5950853"/>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mk" sz="2800" b="1" i="1" u="none">
                <a:ea typeface="ＭＳ Ｐゴシック" pitchFamily="34" charset="-128"/>
              </a:rPr>
              <a:t>Издавање на наредба</a:t>
            </a:r>
          </a:p>
          <a:p>
            <a:pPr marL="0" indent="0" algn="ctr" rtl="0" eaLnBrk="1" hangingPunct="1">
              <a:lnSpc>
                <a:spcPct val="80000"/>
              </a:lnSpc>
              <a:spcBef>
                <a:spcPts val="600"/>
              </a:spcBef>
              <a:spcAft>
                <a:spcPts val="1200"/>
              </a:spcAft>
              <a:buFont typeface="Arial" pitchFamily="34" charset="0"/>
              <a:buNone/>
              <a:defRPr/>
            </a:pPr>
            <a:r>
              <a:rPr lang="mk" sz="2800" b="1" i="1" u="none">
                <a:ea typeface="ＭＳ Ｐゴシック" pitchFamily="34" charset="-128"/>
              </a:rPr>
              <a:t>(Член 18 - Конвенција од Будимпешта)</a:t>
            </a:r>
          </a:p>
          <a:p>
            <a:pPr algn="l" rtl="0" eaLnBrk="1" hangingPunct="1">
              <a:lnSpc>
                <a:spcPct val="80000"/>
              </a:lnSpc>
              <a:spcBef>
                <a:spcPts val="600"/>
              </a:spcBef>
              <a:spcAft>
                <a:spcPts val="1200"/>
              </a:spcAft>
              <a:defRPr/>
            </a:pPr>
            <a:endParaRPr lang="mk" altLang="x-none" sz="1800" dirty="0" smtClean="0">
              <a:ea typeface="ＭＳ Ｐゴシック" pitchFamily="34" charset="-128"/>
            </a:endParaRPr>
          </a:p>
          <a:p>
            <a:pPr algn="ctr" rtl="0" eaLnBrk="1" hangingPunct="1">
              <a:lnSpc>
                <a:spcPct val="80000"/>
              </a:lnSpc>
              <a:spcBef>
                <a:spcPts val="600"/>
              </a:spcBef>
              <a:spcAft>
                <a:spcPts val="1200"/>
              </a:spcAft>
              <a:defRPr/>
            </a:pPr>
            <a:r>
              <a:rPr lang="mk" sz="2400" b="0" i="1" u="none">
                <a:ea typeface="ＭＳ Ｐゴシック" pitchFamily="34" charset="-128"/>
              </a:rPr>
              <a:t>Исто така многу иновативна</a:t>
            </a:r>
          </a:p>
          <a:p>
            <a:pPr marL="539750" algn="l" defTabSz="365125" rtl="0" eaLnBrk="1" hangingPunct="1">
              <a:lnSpc>
                <a:spcPct val="80000"/>
              </a:lnSpc>
              <a:spcBef>
                <a:spcPts val="600"/>
              </a:spcBef>
              <a:spcAft>
                <a:spcPts val="1200"/>
              </a:spcAft>
              <a:defRPr/>
            </a:pPr>
            <a:r>
              <a:rPr lang="mk" sz="2000" b="0" i="1" u="none">
                <a:ea typeface="ＭＳ Ｐゴシック" pitchFamily="34" charset="-128"/>
              </a:rPr>
              <a:t>Да ги овласти органите за спроведување закон да издадат наредба</a:t>
            </a:r>
            <a:r>
              <a:rPr lang="mk" sz="2000" b="0" i="0" u="none">
                <a:ea typeface="ＭＳ Ｐゴシック" pitchFamily="34" charset="-128"/>
              </a:rPr>
              <a:t> </a:t>
            </a:r>
          </a:p>
          <a:p>
            <a:pPr marL="539750" algn="l" defTabSz="365125" rtl="0" eaLnBrk="1" hangingPunct="1">
              <a:lnSpc>
                <a:spcPct val="80000"/>
              </a:lnSpc>
              <a:spcBef>
                <a:spcPts val="600"/>
              </a:spcBef>
              <a:spcAft>
                <a:spcPts val="1200"/>
              </a:spcAft>
              <a:defRPr/>
            </a:pPr>
            <a:r>
              <a:rPr lang="mk" sz="2000" b="0" i="1" u="none">
                <a:ea typeface="ＭＳ Ｐゴシック" pitchFamily="34" charset="-128"/>
              </a:rPr>
              <a:t>Оваа наредба може да биде издадена од страна на агенциите за спроведување закони на поединци и на провајдерите на услуги</a:t>
            </a:r>
            <a:endParaRPr lang="mk" altLang="x-none" sz="2000" i="1" dirty="0">
              <a:ea typeface="ＭＳ Ｐゴシック" pitchFamily="34" charset="-128"/>
            </a:endParaRPr>
          </a:p>
          <a:p>
            <a:pPr marL="539750" algn="l" defTabSz="365125" rtl="0" eaLnBrk="1" hangingPunct="1">
              <a:lnSpc>
                <a:spcPct val="80000"/>
              </a:lnSpc>
              <a:spcBef>
                <a:spcPts val="600"/>
              </a:spcBef>
              <a:spcAft>
                <a:spcPts val="1200"/>
              </a:spcAft>
              <a:defRPr/>
            </a:pPr>
            <a:r>
              <a:rPr lang="mk" sz="2000" b="0" i="1" u="none">
                <a:ea typeface="ＭＳ Ｐゴシック" pitchFamily="34" charset="-128"/>
              </a:rPr>
              <a:t>Наредба да се обезбедат</a:t>
            </a:r>
            <a:r>
              <a:rPr lang="mk" sz="2000" b="0" i="0" u="none">
                <a:ea typeface="ＭＳ Ｐゴシック" pitchFamily="34" charset="-128"/>
              </a:rPr>
              <a:t> </a:t>
            </a:r>
            <a:endParaRPr lang="mk" altLang="x-none" sz="2000" i="1" dirty="0" smtClean="0">
              <a:ea typeface="ＭＳ Ｐゴシック" pitchFamily="34" charset="-128"/>
            </a:endParaRPr>
          </a:p>
          <a:p>
            <a:pPr marL="939800" lvl="1" algn="l" defTabSz="365125" rtl="0" eaLnBrk="1" hangingPunct="1">
              <a:lnSpc>
                <a:spcPct val="80000"/>
              </a:lnSpc>
              <a:spcBef>
                <a:spcPts val="600"/>
              </a:spcBef>
              <a:spcAft>
                <a:spcPts val="1200"/>
              </a:spcAft>
              <a:defRPr/>
            </a:pPr>
            <a:r>
              <a:rPr lang="mk" sz="1600" b="0" i="1" u="none">
                <a:ea typeface="ＭＳ Ｐゴシック" pitchFamily="34" charset="-128"/>
              </a:rPr>
              <a:t>податоци кои се чуваат во компјутерскиот систем под нивна одговорност</a:t>
            </a:r>
            <a:r>
              <a:rPr lang="mk" sz="1600" b="0" i="0" u="none">
                <a:ea typeface="ＭＳ Ｐゴシック" pitchFamily="34" charset="-128"/>
              </a:rPr>
              <a:t> </a:t>
            </a:r>
          </a:p>
          <a:p>
            <a:pPr marL="939800" lvl="1" algn="l" defTabSz="365125" rtl="0" eaLnBrk="1" hangingPunct="1">
              <a:lnSpc>
                <a:spcPct val="80000"/>
              </a:lnSpc>
              <a:spcBef>
                <a:spcPts val="600"/>
              </a:spcBef>
              <a:spcAft>
                <a:spcPts val="1200"/>
              </a:spcAft>
              <a:defRPr/>
            </a:pPr>
            <a:r>
              <a:rPr lang="mk" sz="1600" b="0" i="1" u="none">
                <a:ea typeface="ＭＳ Ｐゴシック" pitchFamily="34" charset="-128"/>
              </a:rPr>
              <a:t>информации за претплатникот</a:t>
            </a:r>
          </a:p>
          <a:p>
            <a:pPr marL="539750" algn="l" defTabSz="365125" rtl="0" eaLnBrk="1" hangingPunct="1">
              <a:lnSpc>
                <a:spcPct val="80000"/>
              </a:lnSpc>
              <a:spcBef>
                <a:spcPts val="600"/>
              </a:spcBef>
              <a:spcAft>
                <a:spcPts val="1200"/>
              </a:spcAft>
              <a:defRPr/>
            </a:pPr>
            <a:r>
              <a:rPr lang="mk" sz="2000" b="0" i="1" u="none">
                <a:ea typeface="ＭＳ Ｐゴシック" pitchFamily="34" charset="-128"/>
              </a:rPr>
              <a:t>Налогот за доставување мора да ја дефинира природата и обемот на бараните податоци</a:t>
            </a:r>
            <a:r>
              <a:rPr lang="mk" sz="2000" b="0" i="0" u="none">
                <a:ea typeface="ＭＳ Ｐゴシック" pitchFamily="34" charset="-128"/>
              </a:rPr>
              <a:t> </a:t>
            </a:r>
          </a:p>
          <a:p>
            <a:pPr marL="539750" algn="l" defTabSz="365125" rtl="0" eaLnBrk="1" hangingPunct="1">
              <a:lnSpc>
                <a:spcPct val="80000"/>
              </a:lnSpc>
              <a:spcBef>
                <a:spcPts val="600"/>
              </a:spcBef>
              <a:spcAft>
                <a:spcPts val="1200"/>
              </a:spcAft>
              <a:defRPr/>
            </a:pPr>
            <a:r>
              <a:rPr lang="mk" sz="2000" b="0" i="1" u="none">
                <a:ea typeface="ＭＳ Ｐゴシック" pitchFamily="34" charset="-128"/>
              </a:rPr>
              <a:t>Податоците кои се бараат во истрагата мопра претходно да се утврдат</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274638"/>
            <a:ext cx="8229600" cy="962025"/>
          </a:xfrm>
        </p:spPr>
        <p:txBody>
          <a:bodyPr rtlCol="0">
            <a:normAutofit/>
          </a:bodyPr>
          <a:lstStyle/>
          <a:p>
            <a:pPr rtl="0" eaLnBrk="1" fontAlgn="auto" hangingPunct="1">
              <a:spcAft>
                <a:spcPts val="0"/>
              </a:spcAft>
              <a:defRPr/>
            </a:pPr>
            <a:r>
              <a:rPr lang="mk" sz="3400" b="1" i="0" u="none"/>
              <a:t>Член 19 - Налог за доставување </a:t>
            </a:r>
            <a:endParaRPr lang="mk" sz="3400" b="1" dirty="0"/>
          </a:p>
        </p:txBody>
      </p:sp>
      <p:sp>
        <p:nvSpPr>
          <p:cNvPr id="116739" name="Rectangle 3"/>
          <p:cNvSpPr>
            <a:spLocks noGrp="1" noChangeArrowheads="1"/>
          </p:cNvSpPr>
          <p:nvPr>
            <p:ph type="body" idx="1"/>
          </p:nvPr>
        </p:nvSpPr>
        <p:spPr>
          <a:xfrm>
            <a:off x="457200" y="1417638"/>
            <a:ext cx="8229600" cy="4938712"/>
          </a:xfrm>
        </p:spPr>
        <p:txBody>
          <a:bodyPr rtlCol="0">
            <a:normAutofit fontScale="92500" lnSpcReduction="20000"/>
          </a:bodyPr>
          <a:lstStyle/>
          <a:p>
            <a:pPr marL="514350" indent="-514350" algn="just" rtl="0" eaLnBrk="1" fontAlgn="auto" hangingPunct="1">
              <a:spcBef>
                <a:spcPts val="600"/>
              </a:spcBef>
              <a:spcAft>
                <a:spcPts val="1200"/>
              </a:spcAft>
              <a:buFont typeface="+mj-lt"/>
              <a:buAutoNum type="arabicPeriod"/>
              <a:defRPr/>
            </a:pPr>
            <a:r>
              <a:rPr lang="mk" sz="2800" b="0" i="0" u="none"/>
              <a:t>Секоја Страна треба да усвои такви законодавни и останати мерки кои се потребни да ги овласти своите надлежни органи да можат да наредат:</a:t>
            </a:r>
          </a:p>
          <a:p>
            <a:pPr marL="914400" lvl="1" indent="-514350" algn="just" rtl="0" eaLnBrk="1" fontAlgn="auto" hangingPunct="1">
              <a:spcBef>
                <a:spcPts val="600"/>
              </a:spcBef>
              <a:spcAft>
                <a:spcPts val="1200"/>
              </a:spcAft>
              <a:buFont typeface="+mj-lt"/>
              <a:buAutoNum type="alphaLcParenR"/>
              <a:defRPr/>
            </a:pPr>
            <a:r>
              <a:rPr lang="mk" sz="2400" b="0" i="0" u="none"/>
              <a:t>на секое лице на нејзината територија да мора да предаде одредени компјутерски податоци кои се во посед или контрола на тоа лице, а кои се чуваат во компјутерски системи или во медиум за чување компјутерски податоци; и</a:t>
            </a:r>
          </a:p>
          <a:p>
            <a:pPr marL="914400" lvl="1" indent="-514350" algn="just" rtl="0" eaLnBrk="1" fontAlgn="auto" hangingPunct="1">
              <a:spcBef>
                <a:spcPts val="600"/>
              </a:spcBef>
              <a:spcAft>
                <a:spcPts val="1200"/>
              </a:spcAft>
              <a:buFont typeface="+mj-lt"/>
              <a:buAutoNum type="alphaLcParenR"/>
              <a:defRPr/>
            </a:pPr>
            <a:r>
              <a:rPr lang="mk" sz="2400" b="0" i="0" u="none"/>
              <a:t>на провајдерот кој нуди услуги на територија на Страната да достави информации за претплатникот кои се однесуваат на таквите услуги а кои се во посед или контрола на тој провајдер на услуги. </a:t>
            </a:r>
            <a:endParaRPr lang="mk" dirty="0"/>
          </a:p>
          <a:p>
            <a:pPr marL="514350" indent="-514350" algn="just" rtl="0" eaLnBrk="1" fontAlgn="auto" hangingPunct="1">
              <a:spcBef>
                <a:spcPts val="600"/>
              </a:spcBef>
              <a:spcAft>
                <a:spcPts val="1200"/>
              </a:spcAft>
              <a:buFont typeface="+mj-lt"/>
              <a:buAutoNum type="arabicPeriod"/>
              <a:defRPr/>
            </a:pPr>
            <a:r>
              <a:rPr lang="mk" sz="2800" b="0" i="0" u="none"/>
              <a:t>Овластувањата и процедурите од овој член ќе бидат предмет на членовите 14 и 15.</a:t>
            </a:r>
            <a:endParaRPr lang="mk" sz="2800" dirty="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41</a:t>
            </a:fld>
            <a:endParaRPr lang="mk"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body" idx="1"/>
          </p:nvPr>
        </p:nvSpPr>
        <p:spPr>
          <a:xfrm>
            <a:off x="457200" y="1312864"/>
            <a:ext cx="8229600" cy="5119686"/>
          </a:xfrm>
        </p:spPr>
        <p:txBody>
          <a:bodyPr>
            <a:normAutofit fontScale="92500" lnSpcReduction="20000"/>
          </a:bodyPr>
          <a:lstStyle/>
          <a:p>
            <a:pPr marL="514350" indent="-514350" algn="just" rtl="0" eaLnBrk="1" hangingPunct="1">
              <a:spcBef>
                <a:spcPts val="600"/>
              </a:spcBef>
              <a:spcAft>
                <a:spcPts val="1200"/>
              </a:spcAft>
              <a:buFont typeface="+mj-lt"/>
              <a:buAutoNum type="arabicPeriod" startAt="3"/>
            </a:pPr>
            <a:r>
              <a:rPr lang="mk" sz="2600" b="0" i="0" u="none"/>
              <a:t>За потребите на овој член, терминот „информации за претплатникот“ значи секоја информација која е содржана во вид на компјутерски податоци или во бил кој друг облик која ја чува провајдерот на услугите, кои се однесуваат на претплатниците на неговите услуги, освен податоците за сообраќајот или за содржина од кои може да се установи:</a:t>
            </a:r>
          </a:p>
          <a:p>
            <a:pPr marL="857250" lvl="1" indent="-457200" algn="just" rtl="0" eaLnBrk="1" hangingPunct="1">
              <a:spcBef>
                <a:spcPts val="600"/>
              </a:spcBef>
              <a:spcAft>
                <a:spcPts val="1200"/>
              </a:spcAft>
              <a:buFont typeface="+mj-lt"/>
              <a:buAutoNum type="alphaLcParenR"/>
            </a:pPr>
            <a:r>
              <a:rPr lang="mk" sz="2200" b="0" i="0" u="none"/>
              <a:t>типот на комуникациската услуга која е користена, техничките средства кои се користени и период на давањето услуга;</a:t>
            </a:r>
          </a:p>
          <a:p>
            <a:pPr marL="857250" lvl="1" indent="-457200" algn="just" rtl="0" eaLnBrk="1" hangingPunct="1">
              <a:spcBef>
                <a:spcPts val="600"/>
              </a:spcBef>
              <a:spcAft>
                <a:spcPts val="1200"/>
              </a:spcAft>
              <a:buFont typeface="+mj-lt"/>
              <a:buAutoNum type="alphaLcParenR"/>
            </a:pPr>
            <a:r>
              <a:rPr lang="mk" sz="2200" b="0" i="0" u="none"/>
              <a:t>идентитет на претплатникот, поштенска или географска адреса, број на телефон и број за друг пристап, информмации за пресметка и плаќање, достапни врз основа на договорот или аранжманот за пружање услуги;</a:t>
            </a:r>
          </a:p>
          <a:p>
            <a:pPr marL="857250" lvl="1" indent="-457200" algn="just" rtl="0" eaLnBrk="1" hangingPunct="1">
              <a:spcBef>
                <a:spcPts val="600"/>
              </a:spcBef>
              <a:spcAft>
                <a:spcPts val="1200"/>
              </a:spcAft>
              <a:buFont typeface="+mj-lt"/>
              <a:buAutoNum type="alphaLcParenR"/>
            </a:pPr>
            <a:r>
              <a:rPr lang="mk" sz="2200" b="0" i="0" u="none"/>
              <a:t>сите други информации наместото на инсталирањето на комуникациската опрема, достапни врз основа на договорот или аранжманот за пружање услуги.</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rtl="0" eaLnBrk="1" fontAlgn="auto" hangingPunct="1">
              <a:spcAft>
                <a:spcPts val="0"/>
              </a:spcAft>
              <a:defRPr/>
            </a:pPr>
            <a:r>
              <a:rPr lang="mk" sz="3400" b="1" i="0" u="none"/>
              <a:t>Член 19 - Налог за доставување </a:t>
            </a:r>
            <a:endParaRPr lang="mk" sz="3400" b="1" dirty="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42</a:t>
            </a:fld>
            <a:endParaRPr lang="mk" dirty="0"/>
          </a:p>
        </p:txBody>
      </p:sp>
    </p:spTree>
    <p:extLst>
      <p:ext uri="{BB962C8B-B14F-4D97-AF65-F5344CB8AC3E}">
        <p14:creationId xmlns:p14="http://schemas.microsoft.com/office/powerpoint/2010/main" val="35719473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lnSpcReduction="10000"/>
          </a:bodyPr>
          <a:lstStyle/>
          <a:p>
            <a:pPr marL="514350" indent="-514350" algn="just" rtl="0" eaLnBrk="1" fontAlgn="auto" hangingPunct="1">
              <a:spcBef>
                <a:spcPts val="600"/>
              </a:spcBef>
              <a:spcAft>
                <a:spcPts val="1200"/>
              </a:spcAft>
              <a:buFont typeface="+mj-lt"/>
              <a:buAutoNum type="arabicPeriod"/>
              <a:defRPr/>
            </a:pPr>
            <a:r>
              <a:rPr lang="mk" sz="2800" b="0" i="0" u="none"/>
              <a:t>Секоја Страна треба да усвои такви законодавни и останати мерки кои се потребни да ги овласти своите </a:t>
            </a:r>
            <a:r>
              <a:rPr lang="mk" sz="3600" b="1" i="0" u="none">
                <a:solidFill>
                  <a:srgbClr val="FF0000"/>
                </a:solidFill>
              </a:rPr>
              <a:t>надлежни органи да можат да наредат</a:t>
            </a:r>
            <a:r>
              <a:rPr lang="mk" sz="2800" b="0" i="0" u="none"/>
              <a:t>:</a:t>
            </a:r>
          </a:p>
          <a:p>
            <a:pPr marL="914400" lvl="1" indent="-514350" algn="just" rtl="0" eaLnBrk="1" fontAlgn="auto" hangingPunct="1">
              <a:spcBef>
                <a:spcPts val="600"/>
              </a:spcBef>
              <a:spcAft>
                <a:spcPts val="1200"/>
              </a:spcAft>
              <a:buFont typeface="+mj-lt"/>
              <a:buAutoNum type="alphaLcParenR"/>
              <a:defRPr/>
            </a:pPr>
            <a:r>
              <a:rPr lang="mk" sz="2400" b="0" i="0" u="none"/>
              <a:t>на секое лице на нејзината територија да мора да предаде одредени компјутерски податоци кои се во посед или контрола на тоа лице, а кои се чуваат во компјутерски системи или во медиум за чување компјутерски податоци; и</a:t>
            </a:r>
          </a:p>
          <a:p>
            <a:pPr marL="914400" lvl="1" indent="-514350" algn="just" rtl="0" eaLnBrk="1" fontAlgn="auto" hangingPunct="1">
              <a:spcBef>
                <a:spcPts val="600"/>
              </a:spcBef>
              <a:spcAft>
                <a:spcPts val="1200"/>
              </a:spcAft>
              <a:buFont typeface="+mj-lt"/>
              <a:buAutoNum type="alphaLcParenR"/>
              <a:defRPr/>
            </a:pPr>
            <a:r>
              <a:rPr lang="mk" sz="2400" b="0" i="0" u="none"/>
              <a:t>на провајдерот кој нуди услуги на територија на Страната да достави информации за претплатникот кои се однесуваат на таквите услуги а кои се во посед или контрола на тој провајдер на услуги. </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rtl="0" eaLnBrk="1" fontAlgn="auto" hangingPunct="1">
              <a:spcAft>
                <a:spcPts val="0"/>
              </a:spcAft>
              <a:defRPr/>
            </a:pPr>
            <a:r>
              <a:rPr lang="mk" sz="3400" b="1" i="0" u="none"/>
              <a:t>Член 19 - Налог за доставување </a:t>
            </a:r>
            <a:endParaRPr lang="mk" sz="34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43</a:t>
            </a:fld>
            <a:endParaRPr lang="mk" dirty="0">
              <a:solidFill>
                <a:schemeClr val="tx1"/>
              </a:solidFill>
            </a:endParaRPr>
          </a:p>
        </p:txBody>
      </p:sp>
    </p:spTree>
    <p:extLst>
      <p:ext uri="{BB962C8B-B14F-4D97-AF65-F5344CB8AC3E}">
        <p14:creationId xmlns:p14="http://schemas.microsoft.com/office/powerpoint/2010/main" val="11126013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Надлежни органи</a:t>
            </a:r>
            <a:endParaRPr lang="mk" sz="3600" b="1" dirty="0"/>
          </a:p>
        </p:txBody>
      </p:sp>
      <p:sp>
        <p:nvSpPr>
          <p:cNvPr id="3" name="Content Placeholder 2"/>
          <p:cNvSpPr>
            <a:spLocks noGrp="1"/>
          </p:cNvSpPr>
          <p:nvPr>
            <p:ph idx="1"/>
          </p:nvPr>
        </p:nvSpPr>
        <p:spPr>
          <a:xfrm>
            <a:off x="635000" y="1493838"/>
            <a:ext cx="8229600" cy="4525963"/>
          </a:xfrm>
        </p:spPr>
        <p:txBody>
          <a:bodyPr/>
          <a:lstStyle/>
          <a:p>
            <a:pPr algn="just" rtl="0"/>
            <a:r>
              <a:rPr lang="mk" b="0" i="0" u="none"/>
              <a:t>Можат да бидат:</a:t>
            </a:r>
          </a:p>
          <a:p>
            <a:pPr lvl="1" algn="just" rtl="0"/>
            <a:r>
              <a:rPr lang="mk" b="0" i="0" u="none"/>
              <a:t>Службеници за спроведување закони</a:t>
            </a:r>
          </a:p>
          <a:p>
            <a:pPr lvl="1" algn="just" rtl="0"/>
            <a:r>
              <a:rPr lang="mk" b="0" i="0" u="none"/>
              <a:t>Судски службеник</a:t>
            </a:r>
          </a:p>
          <a:p>
            <a:pPr lvl="1" algn="just" rtl="0"/>
            <a:r>
              <a:rPr lang="mk" b="0" i="0" u="none"/>
              <a:t>Обвинител или судија</a:t>
            </a:r>
          </a:p>
          <a:p>
            <a:pPr lvl="1" algn="just" rtl="0"/>
            <a:r>
              <a:rPr lang="mk" b="0" i="0" u="none"/>
              <a:t>Административни службеник</a:t>
            </a:r>
          </a:p>
          <a:p>
            <a:pPr lvl="1" algn="just" rtl="0"/>
            <a:endParaRPr lang="mk" dirty="0"/>
          </a:p>
          <a:p>
            <a:pPr algn="just" rtl="0"/>
            <a:r>
              <a:rPr lang="mk" b="0" i="0" u="none"/>
              <a:t>Може да варира во зависност од типот на компјутерските податоци кои се бараат </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44</a:t>
            </a:fld>
            <a:endParaRPr lang="mk" dirty="0">
              <a:solidFill>
                <a:schemeClr val="tx1"/>
              </a:solidFill>
            </a:endParaRPr>
          </a:p>
        </p:txBody>
      </p:sp>
    </p:spTree>
    <p:extLst>
      <p:ext uri="{BB962C8B-B14F-4D97-AF65-F5344CB8AC3E}">
        <p14:creationId xmlns:p14="http://schemas.microsoft.com/office/powerpoint/2010/main" val="18956780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rtl="0" eaLnBrk="1" fontAlgn="auto" hangingPunct="1">
              <a:spcBef>
                <a:spcPts val="600"/>
              </a:spcBef>
              <a:spcAft>
                <a:spcPts val="1200"/>
              </a:spcAft>
              <a:buFont typeface="+mj-lt"/>
              <a:buAutoNum type="arabicPeriod"/>
              <a:defRPr/>
            </a:pPr>
            <a:r>
              <a:rPr lang="mk" sz="2800" b="0" i="0" u="none" dirty="0"/>
              <a:t>Секоја Страна треба да усвои такви законодавни и останати мерки кои се потребни да ги овласти своите надлежни органи да можат да наредат:</a:t>
            </a:r>
          </a:p>
          <a:p>
            <a:pPr marL="914400" lvl="1" indent="-514350" algn="just" rtl="0" eaLnBrk="1" fontAlgn="auto" hangingPunct="1">
              <a:spcBef>
                <a:spcPts val="600"/>
              </a:spcBef>
              <a:spcAft>
                <a:spcPts val="1200"/>
              </a:spcAft>
              <a:buFont typeface="+mj-lt"/>
              <a:buAutoNum type="alphaLcParenR"/>
              <a:defRPr/>
            </a:pPr>
            <a:r>
              <a:rPr lang="mk" sz="3200" b="1" i="0" u="none" dirty="0">
                <a:solidFill>
                  <a:srgbClr val="FF0000"/>
                </a:solidFill>
              </a:rPr>
              <a:t>на секое лице на нејзината </a:t>
            </a:r>
            <a:r>
              <a:rPr lang="mk" sz="3200" b="1" i="0" u="none" dirty="0" smtClean="0">
                <a:solidFill>
                  <a:srgbClr val="FF0000"/>
                </a:solidFill>
              </a:rPr>
              <a:t>територија</a:t>
            </a:r>
            <a:r>
              <a:rPr lang="mk" sz="3200" b="0" i="0" u="none" dirty="0" smtClean="0"/>
              <a:t> </a:t>
            </a:r>
            <a:r>
              <a:rPr lang="mk" sz="2400" b="0" i="0" u="none" dirty="0" smtClean="0"/>
              <a:t>да </a:t>
            </a:r>
            <a:r>
              <a:rPr lang="mk" sz="2400" b="0" i="0" u="none" dirty="0"/>
              <a:t>мора да предаде одредени компјутерски податоци кои се во посед или контрола на тоа лице, а кои се чуваат во компјутерски системи или во медиум за чување компјутерски податоци; и</a:t>
            </a:r>
          </a:p>
          <a:p>
            <a:pPr marL="914400" lvl="1" indent="-514350" algn="just" rtl="0" eaLnBrk="1" fontAlgn="auto" hangingPunct="1">
              <a:spcBef>
                <a:spcPts val="600"/>
              </a:spcBef>
              <a:spcAft>
                <a:spcPts val="1200"/>
              </a:spcAft>
              <a:buFont typeface="+mj-lt"/>
              <a:buAutoNum type="alphaLcParenR"/>
              <a:defRPr/>
            </a:pPr>
            <a:r>
              <a:rPr lang="mk" sz="2400" b="0" i="0" u="none" dirty="0"/>
              <a:t>на провајдерот кој нуди услуги на територија на Страната да достави информации за претплатникот кои се однесуваат на таквите услуги а кои се во посед или контрола на тој провајдер на услуги. </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rtl="0" eaLnBrk="1" fontAlgn="auto" hangingPunct="1">
              <a:spcAft>
                <a:spcPts val="0"/>
              </a:spcAft>
              <a:defRPr/>
            </a:pPr>
            <a:r>
              <a:rPr lang="mk" sz="3400" b="1" i="0" u="none"/>
              <a:t>Член 19 - Налог за доставување </a:t>
            </a:r>
            <a:endParaRPr lang="mk" sz="34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45</a:t>
            </a:fld>
            <a:endParaRPr lang="mk" dirty="0">
              <a:solidFill>
                <a:schemeClr val="tx1"/>
              </a:solidFill>
            </a:endParaRPr>
          </a:p>
        </p:txBody>
      </p:sp>
    </p:spTree>
    <p:extLst>
      <p:ext uri="{BB962C8B-B14F-4D97-AF65-F5344CB8AC3E}">
        <p14:creationId xmlns:p14="http://schemas.microsoft.com/office/powerpoint/2010/main" val="36243572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Лице на нејзина територија</a:t>
            </a:r>
            <a:endParaRPr lang="mk" sz="3600" b="1" dirty="0"/>
          </a:p>
        </p:txBody>
      </p:sp>
      <p:sp>
        <p:nvSpPr>
          <p:cNvPr id="3" name="Content Placeholder 2"/>
          <p:cNvSpPr>
            <a:spLocks noGrp="1"/>
          </p:cNvSpPr>
          <p:nvPr>
            <p:ph idx="1"/>
          </p:nvPr>
        </p:nvSpPr>
        <p:spPr>
          <a:xfrm>
            <a:off x="589280" y="1661478"/>
            <a:ext cx="8051800" cy="4525963"/>
          </a:xfrm>
        </p:spPr>
        <p:txBody>
          <a:bodyPr/>
          <a:lstStyle/>
          <a:p>
            <a:pPr algn="just" rtl="0">
              <a:spcBef>
                <a:spcPts val="600"/>
              </a:spcBef>
              <a:spcAft>
                <a:spcPts val="1200"/>
              </a:spcAft>
            </a:pPr>
            <a:r>
              <a:rPr lang="mk" b="0" i="0" u="none"/>
              <a:t>Лицето мора да биде физички присутно на територијата</a:t>
            </a:r>
          </a:p>
          <a:p>
            <a:pPr algn="just" rtl="0">
              <a:spcBef>
                <a:spcPts val="600"/>
              </a:spcBef>
              <a:spcAft>
                <a:spcPts val="1200"/>
              </a:spcAft>
            </a:pPr>
            <a:endParaRPr lang="mk" dirty="0"/>
          </a:p>
          <a:p>
            <a:pPr algn="just" rtl="0">
              <a:spcBef>
                <a:spcPts val="600"/>
              </a:spcBef>
              <a:spcAft>
                <a:spcPts val="1200"/>
              </a:spcAft>
            </a:pPr>
            <a:r>
              <a:rPr lang="mk" b="0" i="0" u="none"/>
              <a:t>Податоците не мора да бидат физички присутни на територијата</a:t>
            </a:r>
          </a:p>
          <a:p>
            <a:pPr algn="just" rtl="0">
              <a:spcBef>
                <a:spcPts val="600"/>
              </a:spcBef>
              <a:spcAft>
                <a:spcPts val="1200"/>
              </a:spcAft>
            </a:pPr>
            <a:endParaRPr lang="mk" dirty="0"/>
          </a:p>
          <a:p>
            <a:pPr algn="just" rtl="0">
              <a:spcBef>
                <a:spcPts val="600"/>
              </a:spcBef>
              <a:spcAft>
                <a:spcPts val="1200"/>
              </a:spcAft>
            </a:pPr>
            <a:r>
              <a:rPr lang="mk" b="0" i="0" u="none"/>
              <a:t>Лице вклучува физички и правни лица вклучувајќи фи и провајдерите на услуги</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46</a:t>
            </a:fld>
            <a:endParaRPr lang="mk" dirty="0">
              <a:solidFill>
                <a:schemeClr val="tx1"/>
              </a:solidFill>
            </a:endParaRPr>
          </a:p>
        </p:txBody>
      </p:sp>
    </p:spTree>
    <p:extLst>
      <p:ext uri="{BB962C8B-B14F-4D97-AF65-F5344CB8AC3E}">
        <p14:creationId xmlns:p14="http://schemas.microsoft.com/office/powerpoint/2010/main" val="8271472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rtl="0" eaLnBrk="1" fontAlgn="auto" hangingPunct="1">
              <a:spcBef>
                <a:spcPts val="600"/>
              </a:spcBef>
              <a:spcAft>
                <a:spcPts val="1200"/>
              </a:spcAft>
              <a:buFont typeface="+mj-lt"/>
              <a:buAutoNum type="arabicPeriod"/>
              <a:defRPr/>
            </a:pPr>
            <a:r>
              <a:rPr lang="mk" sz="2800" b="0" i="0" u="none"/>
              <a:t>Секоја Страна треба да усвои такви законодавни и останати мерки кои се потребни да ги овласти своите надлежни органи да можат да наредат:</a:t>
            </a:r>
          </a:p>
          <a:p>
            <a:pPr marL="914400" lvl="1" indent="-514350" algn="just" rtl="0" eaLnBrk="1" fontAlgn="auto" hangingPunct="1">
              <a:spcBef>
                <a:spcPts val="600"/>
              </a:spcBef>
              <a:spcAft>
                <a:spcPts val="1200"/>
              </a:spcAft>
              <a:buFont typeface="+mj-lt"/>
              <a:buAutoNum type="alphaLcParenR"/>
              <a:defRPr/>
            </a:pPr>
            <a:r>
              <a:rPr lang="mk" sz="2400" b="0" i="0" u="none"/>
              <a:t>на секое лице на нејзината територија да мора да</a:t>
            </a:r>
            <a:r>
              <a:rPr lang="mk" sz="3200" b="1" i="0" u="none">
                <a:solidFill>
                  <a:srgbClr val="FF0000"/>
                </a:solidFill>
              </a:rPr>
              <a:t> предаде одредени компјутерски податоци</a:t>
            </a:r>
            <a:r>
              <a:rPr lang="mk" sz="3200" b="0" i="0" u="none"/>
              <a:t> </a:t>
            </a:r>
            <a:r>
              <a:rPr lang="mk" sz="2400" b="0" i="0" u="none"/>
              <a:t>кои се во посед или контрола на тоа лице, а кои се чуваат во компјутерски системи или во медиум за чување компјутерски податоци; и</a:t>
            </a:r>
          </a:p>
          <a:p>
            <a:pPr marL="914400" lvl="1" indent="-514350" algn="just" rtl="0" eaLnBrk="1" fontAlgn="auto" hangingPunct="1">
              <a:spcBef>
                <a:spcPts val="600"/>
              </a:spcBef>
              <a:spcAft>
                <a:spcPts val="1200"/>
              </a:spcAft>
              <a:buFont typeface="+mj-lt"/>
              <a:buAutoNum type="alphaLcParenR"/>
              <a:defRPr/>
            </a:pPr>
            <a:r>
              <a:rPr lang="mk" sz="2400" b="0" i="0" u="none"/>
              <a:t>на провајдерот кој нуди услуги на територија на Страната да достави информации за претплатникот кои се однесуваат на таквите услуги а кои се во посед или контрола на тој провајдер на услуги. </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rtl="0" eaLnBrk="1" fontAlgn="auto" hangingPunct="1">
              <a:spcAft>
                <a:spcPts val="0"/>
              </a:spcAft>
              <a:defRPr/>
            </a:pPr>
            <a:r>
              <a:rPr lang="mk" sz="3400" b="1" i="0" u="none"/>
              <a:t>Член 19 - Налог за доставување </a:t>
            </a:r>
            <a:endParaRPr lang="mk" sz="34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47</a:t>
            </a:fld>
            <a:endParaRPr lang="mk" dirty="0">
              <a:solidFill>
                <a:schemeClr val="tx1"/>
              </a:solidFill>
            </a:endParaRPr>
          </a:p>
        </p:txBody>
      </p:sp>
    </p:spTree>
    <p:extLst>
      <p:ext uri="{BB962C8B-B14F-4D97-AF65-F5344CB8AC3E}">
        <p14:creationId xmlns:p14="http://schemas.microsoft.com/office/powerpoint/2010/main" val="5991019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Одредени компјутерски податоци</a:t>
            </a:r>
            <a:endParaRPr lang="mk" sz="3600" b="1" dirty="0"/>
          </a:p>
        </p:txBody>
      </p:sp>
      <p:sp>
        <p:nvSpPr>
          <p:cNvPr id="3" name="Content Placeholder 2"/>
          <p:cNvSpPr>
            <a:spLocks noGrp="1"/>
          </p:cNvSpPr>
          <p:nvPr>
            <p:ph idx="1"/>
          </p:nvPr>
        </p:nvSpPr>
        <p:spPr>
          <a:xfrm>
            <a:off x="635000" y="1417638"/>
            <a:ext cx="7945120" cy="4618672"/>
          </a:xfrm>
        </p:spPr>
        <p:txBody>
          <a:bodyPr/>
          <a:lstStyle/>
          <a:p>
            <a:pPr algn="just" rtl="0">
              <a:spcBef>
                <a:spcPts val="600"/>
              </a:spcBef>
              <a:spcAft>
                <a:spcPts val="1200"/>
              </a:spcAft>
            </a:pPr>
            <a:r>
              <a:rPr lang="mk" sz="2800" b="0" i="0" u="none" dirty="0"/>
              <a:t>Овластувањето може да се оствари во </a:t>
            </a:r>
            <a:r>
              <a:rPr lang="mk" sz="2800" b="0" i="1" u="none" dirty="0"/>
              <a:t>поединечни случаи </a:t>
            </a:r>
            <a:r>
              <a:rPr lang="mk" sz="2800" b="0" i="0" u="none" dirty="0"/>
              <a:t>кои се однесуваат на </a:t>
            </a:r>
            <a:r>
              <a:rPr lang="mk" sz="2800" b="0" i="1" u="none" dirty="0"/>
              <a:t>конкретни лица</a:t>
            </a:r>
            <a:r>
              <a:rPr lang="mk" sz="2800" b="0" i="0" u="none" dirty="0"/>
              <a:t> </a:t>
            </a:r>
            <a:endParaRPr lang="mk" sz="2800" dirty="0" smtClean="0"/>
          </a:p>
          <a:p>
            <a:pPr algn="just" rtl="0">
              <a:spcBef>
                <a:spcPts val="600"/>
              </a:spcBef>
              <a:spcAft>
                <a:spcPts val="1200"/>
              </a:spcAft>
            </a:pPr>
            <a:r>
              <a:rPr lang="mk" sz="2800" b="0" i="0" u="none" dirty="0"/>
              <a:t>Не се овластува издавање на наредби кои бараат индискриминирање на [НЕКОЈ] податок</a:t>
            </a:r>
          </a:p>
          <a:p>
            <a:pPr lvl="1" algn="just" rtl="0">
              <a:spcBef>
                <a:spcPts val="600"/>
              </a:spcBef>
              <a:spcAft>
                <a:spcPts val="1200"/>
              </a:spcAft>
            </a:pPr>
            <a:r>
              <a:rPr lang="mk" sz="2400" b="0" i="0" u="none" dirty="0"/>
              <a:t>Дозволено: давање адреси за електронска пошта поврзани со одредено име</a:t>
            </a:r>
          </a:p>
          <a:p>
            <a:pPr lvl="1" algn="just" rtl="0">
              <a:spcBef>
                <a:spcPts val="600"/>
              </a:spcBef>
              <a:spcAft>
                <a:spcPts val="1200"/>
              </a:spcAft>
            </a:pPr>
            <a:r>
              <a:rPr lang="mk" sz="2400" b="0" i="0" u="none" dirty="0"/>
              <a:t>Не е дозволено: давање на СИТЕ комуникации преку електронска пошта во текот на три години поврзани со одредено име</a:t>
            </a:r>
            <a:endParaRPr lang="mk" sz="2800" dirty="0" smtClean="0"/>
          </a:p>
          <a:p>
            <a:pPr algn="just" rtl="0">
              <a:spcBef>
                <a:spcPts val="600"/>
              </a:spcBef>
              <a:spcAft>
                <a:spcPts val="1200"/>
              </a:spcAft>
            </a:pPr>
            <a:r>
              <a:rPr lang="mk" sz="2800" b="0" i="0" u="none" dirty="0"/>
              <a:t>Помалку наметливо од претрес и запленување</a:t>
            </a:r>
          </a:p>
        </p:txBody>
      </p:sp>
      <p:sp>
        <p:nvSpPr>
          <p:cNvPr id="4" name="Slide Number Placeholder 3"/>
          <p:cNvSpPr>
            <a:spLocks noGrp="1"/>
          </p:cNvSpPr>
          <p:nvPr>
            <p:ph type="sldNum" sz="quarter" idx="12"/>
          </p:nvPr>
        </p:nvSpPr>
        <p:spPr>
          <a:xfrm>
            <a:off x="6568190" y="6356350"/>
            <a:ext cx="2133600" cy="365125"/>
          </a:xfrm>
        </p:spPr>
        <p:txBody>
          <a:bodyPr/>
          <a:lstStyle/>
          <a:p>
            <a:pPr algn="r" rtl="0">
              <a:defRPr/>
            </a:pPr>
            <a:r>
              <a:rPr lang="mk" b="0" i="0" u="none">
                <a:solidFill>
                  <a:schemeClr val="tx1"/>
                </a:solidFill>
              </a:rPr>
              <a:t>!</a:t>
            </a:r>
            <a:fld id="{A966BBF2-DA90-4DEB-8CEB-816DABC85824}" type="slidenum">
              <a:rPr>
                <a:solidFill>
                  <a:schemeClr val="tx1"/>
                </a:solidFill>
              </a:rPr>
              <a:pPr>
                <a:defRPr/>
              </a:pPr>
              <a:t>48</a:t>
            </a:fld>
            <a:endParaRPr lang="mk" dirty="0">
              <a:solidFill>
                <a:schemeClr val="tx1"/>
              </a:solidFill>
            </a:endParaRPr>
          </a:p>
        </p:txBody>
      </p:sp>
    </p:spTree>
    <p:extLst>
      <p:ext uri="{BB962C8B-B14F-4D97-AF65-F5344CB8AC3E}">
        <p14:creationId xmlns:p14="http://schemas.microsoft.com/office/powerpoint/2010/main" val="17062588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85000" lnSpcReduction="10000"/>
          </a:bodyPr>
          <a:lstStyle/>
          <a:p>
            <a:pPr marL="514350" indent="-514350" algn="just" rtl="0" eaLnBrk="1" fontAlgn="auto" hangingPunct="1">
              <a:spcBef>
                <a:spcPts val="600"/>
              </a:spcBef>
              <a:spcAft>
                <a:spcPts val="1200"/>
              </a:spcAft>
              <a:buFont typeface="+mj-lt"/>
              <a:buAutoNum type="arabicPeriod"/>
              <a:defRPr/>
            </a:pPr>
            <a:r>
              <a:rPr lang="mk" b="0" i="0" u="none"/>
              <a:t>Секоја Страна треба да усвои такви законодавни и останати мерки кои се потребни да ги овласти своите надлежни органи да можат да наредат:</a:t>
            </a:r>
          </a:p>
          <a:p>
            <a:pPr marL="914400" lvl="1" indent="-514350" algn="just" rtl="0" eaLnBrk="1" fontAlgn="auto" hangingPunct="1">
              <a:spcBef>
                <a:spcPts val="600"/>
              </a:spcBef>
              <a:spcAft>
                <a:spcPts val="1200"/>
              </a:spcAft>
              <a:buFont typeface="+mj-lt"/>
              <a:buAutoNum type="alphaLcParenR"/>
              <a:defRPr/>
            </a:pPr>
            <a:r>
              <a:rPr lang="mk" b="0" i="0" u="none"/>
              <a:t>на секое лице на нејзината територија да мора да</a:t>
            </a:r>
            <a:r>
              <a:rPr lang="mk" b="1" i="0" u="none"/>
              <a:t> </a:t>
            </a:r>
            <a:r>
              <a:rPr lang="mk" b="0" i="0" u="none"/>
              <a:t>предаде одредени компјутерски податоци кои се во</a:t>
            </a:r>
            <a:r>
              <a:rPr lang="mk" sz="3600" b="1" i="0" u="none">
                <a:solidFill>
                  <a:srgbClr val="FF0000"/>
                </a:solidFill>
              </a:rPr>
              <a:t> посед или контрола</a:t>
            </a:r>
            <a:r>
              <a:rPr lang="mk" b="0" i="0" u="none"/>
              <a:t> на тоа лице, а кои се чуваат во компјутерски системи или во медиум за чување компјутерски податоци; и</a:t>
            </a:r>
          </a:p>
          <a:p>
            <a:pPr marL="914400" lvl="1" indent="-514350" algn="just" rtl="0" eaLnBrk="1" fontAlgn="auto" hangingPunct="1">
              <a:spcBef>
                <a:spcPts val="600"/>
              </a:spcBef>
              <a:spcAft>
                <a:spcPts val="1200"/>
              </a:spcAft>
              <a:buFont typeface="+mj-lt"/>
              <a:buAutoNum type="alphaLcParenR"/>
              <a:defRPr/>
            </a:pPr>
            <a:r>
              <a:rPr lang="mk" b="0" i="0" u="none"/>
              <a:t>на провајдерот кој нуди услуги на територија на Страната да достави информации за претплатникот кои се однесуваат на таквите услуги а кои се во посед или контрола на тој провајдер на услуги. </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rtl="0" eaLnBrk="1" fontAlgn="auto" hangingPunct="1">
              <a:spcAft>
                <a:spcPts val="0"/>
              </a:spcAft>
              <a:defRPr/>
            </a:pPr>
            <a:r>
              <a:rPr lang="mk" sz="3400" b="1" i="0" u="none"/>
              <a:t>Член 19 - Налог за доставување </a:t>
            </a:r>
            <a:endParaRPr lang="mk" sz="34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49</a:t>
            </a:fld>
            <a:endParaRPr lang="mk" dirty="0">
              <a:solidFill>
                <a:schemeClr val="tx1"/>
              </a:solidFill>
            </a:endParaRPr>
          </a:p>
        </p:txBody>
      </p:sp>
    </p:spTree>
    <p:extLst>
      <p:ext uri="{BB962C8B-B14F-4D97-AF65-F5344CB8AC3E}">
        <p14:creationId xmlns:p14="http://schemas.microsoft.com/office/powerpoint/2010/main" val="17410981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rtl="0" eaLnBrk="1" hangingPunct="1"/>
            <a:r>
              <a:rPr lang="mk" sz="3600" b="1" i="0" u="none"/>
              <a:t>Прв дел</a:t>
            </a:r>
            <a:r>
              <a:rPr lang="mk" sz="3600" b="1" dirty="0" smtClean="0"/>
              <a:t/>
            </a:r>
            <a:br>
              <a:rPr lang="mk" sz="3600" b="1" dirty="0" smtClean="0"/>
            </a:br>
            <a:r>
              <a:rPr lang="mk" b="1" i="0" u="none"/>
              <a:t>Процедуралните одредби на Конвенцијата од Будимпешта</a:t>
            </a:r>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lgn="r" rtl="0">
              <a:defRPr/>
            </a:pPr>
            <a:fld id="{CE2D7955-86E9-49F5-A72D-587346A0DA53}" type="slidenum">
              <a:rPr/>
              <a:pPr>
                <a:defRPr/>
              </a:pPr>
              <a:t>5</a:t>
            </a:fld>
            <a:endParaRPr lang="mk"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961"/>
            <a:ext cx="8229600" cy="1143000"/>
          </a:xfrm>
        </p:spPr>
        <p:txBody>
          <a:bodyPr/>
          <a:lstStyle/>
          <a:p>
            <a:pPr rtl="0"/>
            <a:r>
              <a:rPr lang="mk" sz="3600" b="1" i="0" u="none" dirty="0"/>
              <a:t>Поседување или контрола</a:t>
            </a:r>
            <a:endParaRPr lang="mk" sz="3600" b="1" dirty="0"/>
          </a:p>
        </p:txBody>
      </p:sp>
      <p:sp>
        <p:nvSpPr>
          <p:cNvPr id="3" name="Content Placeholder 2"/>
          <p:cNvSpPr>
            <a:spLocks noGrp="1"/>
          </p:cNvSpPr>
          <p:nvPr>
            <p:ph idx="1"/>
          </p:nvPr>
        </p:nvSpPr>
        <p:spPr>
          <a:xfrm>
            <a:off x="635000" y="1072923"/>
            <a:ext cx="8229600" cy="4525963"/>
          </a:xfrm>
        </p:spPr>
        <p:txBody>
          <a:bodyPr/>
          <a:lstStyle/>
          <a:p>
            <a:pPr algn="just" rtl="0"/>
            <a:r>
              <a:rPr lang="mk" b="0" i="0" u="none" dirty="0"/>
              <a:t>Физичко поседување на податоците во прашање; ИЛИ</a:t>
            </a:r>
            <a:endParaRPr lang="mk" dirty="0"/>
          </a:p>
          <a:p>
            <a:pPr algn="just" rtl="0"/>
            <a:endParaRPr lang="mk" dirty="0" smtClean="0"/>
          </a:p>
          <a:p>
            <a:pPr algn="just" rtl="0"/>
            <a:r>
              <a:rPr lang="mk" b="0" i="0" u="none" dirty="0"/>
              <a:t>Беслпатна контрола врз податоците во прашање („конструктивно поседување“) без оглед дали е на територијата или не</a:t>
            </a:r>
            <a:endParaRPr lang="mk" dirty="0"/>
          </a:p>
          <a:p>
            <a:pPr algn="just" rtl="0"/>
            <a:endParaRPr lang="mk" dirty="0" smtClean="0"/>
          </a:p>
          <a:p>
            <a:pPr algn="just" rtl="0"/>
            <a:r>
              <a:rPr lang="mk" b="0" i="0" u="none" dirty="0"/>
              <a:t>Не ја вклучува техничката способност за пристап до сочуваните податоци од далечина кое не е во рамки на легитимна контрола</a:t>
            </a:r>
          </a:p>
          <a:p>
            <a:pPr algn="just" rtl="0"/>
            <a:endParaRPr lang="mk" dirty="0" smtClean="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50</a:t>
            </a:fld>
            <a:endParaRPr lang="mk" dirty="0">
              <a:solidFill>
                <a:schemeClr val="tx1"/>
              </a:solidFill>
            </a:endParaRPr>
          </a:p>
        </p:txBody>
      </p:sp>
    </p:spTree>
    <p:extLst>
      <p:ext uri="{BB962C8B-B14F-4D97-AF65-F5344CB8AC3E}">
        <p14:creationId xmlns:p14="http://schemas.microsoft.com/office/powerpoint/2010/main" val="550241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rtl="0" eaLnBrk="1" fontAlgn="auto" hangingPunct="1">
              <a:spcBef>
                <a:spcPts val="600"/>
              </a:spcBef>
              <a:spcAft>
                <a:spcPts val="1200"/>
              </a:spcAft>
              <a:buFont typeface="+mj-lt"/>
              <a:buAutoNum type="arabicPeriod"/>
              <a:defRPr/>
            </a:pPr>
            <a:r>
              <a:rPr lang="mk" sz="2800" b="0" i="0" u="none"/>
              <a:t>Секоја Страна треба да усвои такви законодавни и останати мерки кои се потребни да ги овласти своите надлежни органи да можат да наредат:</a:t>
            </a:r>
          </a:p>
          <a:p>
            <a:pPr marL="914400" lvl="1" indent="-514350" algn="just" rtl="0" eaLnBrk="1" fontAlgn="auto" hangingPunct="1">
              <a:spcBef>
                <a:spcPts val="600"/>
              </a:spcBef>
              <a:spcAft>
                <a:spcPts val="1200"/>
              </a:spcAft>
              <a:buFont typeface="+mj-lt"/>
              <a:buAutoNum type="alphaLcParenR"/>
              <a:defRPr/>
            </a:pPr>
            <a:r>
              <a:rPr lang="mk" sz="2400" b="0" i="0" u="none"/>
              <a:t>на секое лице на нејзината територија да мора да</a:t>
            </a:r>
            <a:r>
              <a:rPr lang="mk" sz="2400" b="1" i="0" u="none"/>
              <a:t> </a:t>
            </a:r>
            <a:r>
              <a:rPr lang="mk" sz="2400" b="0" i="0" u="none"/>
              <a:t>предаде одредени компјутерски податоци кои се во</a:t>
            </a:r>
            <a:r>
              <a:rPr lang="mk" sz="2400" b="1" i="0" u="none"/>
              <a:t> </a:t>
            </a:r>
            <a:r>
              <a:rPr lang="mk" sz="2400" b="0" i="0" u="none"/>
              <a:t>посед или контрола на тоа лице, а кои се </a:t>
            </a:r>
            <a:r>
              <a:rPr lang="mk" sz="3200" b="1" i="0" u="none">
                <a:solidFill>
                  <a:srgbClr val="FF0000"/>
                </a:solidFill>
              </a:rPr>
              <a:t>чуваат во компјутерски системи или во медиум за чување компјутерски податоци</a:t>
            </a:r>
            <a:r>
              <a:rPr lang="mk" sz="2400" b="0" i="0" u="none"/>
              <a:t>; и</a:t>
            </a:r>
          </a:p>
          <a:p>
            <a:pPr marL="914400" lvl="1" indent="-514350" algn="just" rtl="0" eaLnBrk="1" fontAlgn="auto" hangingPunct="1">
              <a:spcBef>
                <a:spcPts val="600"/>
              </a:spcBef>
              <a:spcAft>
                <a:spcPts val="1200"/>
              </a:spcAft>
              <a:buFont typeface="+mj-lt"/>
              <a:buAutoNum type="alphaLcParenR"/>
              <a:defRPr/>
            </a:pPr>
            <a:r>
              <a:rPr lang="mk" sz="2400" b="0" i="0" u="none"/>
              <a:t>на провајдерот кој нуди услуги на територија на Страната да достави информации за претплатникот кои се однесуваат на таквите услуги а кои се во посед или контрола на тој провајдер на услуги. </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rtl="0" eaLnBrk="1" fontAlgn="auto" hangingPunct="1">
              <a:spcAft>
                <a:spcPts val="0"/>
              </a:spcAft>
              <a:defRPr/>
            </a:pPr>
            <a:r>
              <a:rPr lang="mk" sz="3400" b="1" i="0" u="none"/>
              <a:t>Член 19 - Налог за доставување </a:t>
            </a:r>
            <a:endParaRPr lang="mk" sz="34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51</a:t>
            </a:fld>
            <a:endParaRPr lang="mk" dirty="0">
              <a:solidFill>
                <a:schemeClr val="tx1"/>
              </a:solidFill>
            </a:endParaRPr>
          </a:p>
        </p:txBody>
      </p:sp>
    </p:spTree>
    <p:extLst>
      <p:ext uri="{BB962C8B-B14F-4D97-AF65-F5344CB8AC3E}">
        <p14:creationId xmlns:p14="http://schemas.microsoft.com/office/powerpoint/2010/main" val="40744000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Сочувани во компјутерскиот системи</a:t>
            </a:r>
            <a:endParaRPr lang="mk" sz="3600" b="1" dirty="0"/>
          </a:p>
        </p:txBody>
      </p:sp>
      <p:sp>
        <p:nvSpPr>
          <p:cNvPr id="3" name="Content Placeholder 2"/>
          <p:cNvSpPr>
            <a:spLocks noGrp="1"/>
          </p:cNvSpPr>
          <p:nvPr>
            <p:ph idx="1"/>
          </p:nvPr>
        </p:nvSpPr>
        <p:spPr>
          <a:xfrm>
            <a:off x="635000" y="1493838"/>
            <a:ext cx="8229600" cy="4525963"/>
          </a:xfrm>
        </p:spPr>
        <p:txBody>
          <a:bodyPr/>
          <a:lstStyle/>
          <a:p>
            <a:pPr algn="just" rtl="0"/>
            <a:r>
              <a:rPr lang="mk" b="0" i="0" u="none"/>
              <a:t>Даввање сано на сочувани (постоечки) податоци, или во:</a:t>
            </a:r>
          </a:p>
          <a:p>
            <a:pPr lvl="1" algn="just" rtl="0"/>
            <a:r>
              <a:rPr lang="mk" b="0" i="0" u="none"/>
              <a:t>Компјутерскиот системи</a:t>
            </a:r>
          </a:p>
          <a:p>
            <a:pPr lvl="1" algn="just" rtl="0"/>
            <a:r>
              <a:rPr lang="mk" b="0" i="0" u="none"/>
              <a:t>Медиум за чување компјутерски податоци</a:t>
            </a:r>
          </a:p>
          <a:p>
            <a:pPr lvl="1" algn="just" rtl="0"/>
            <a:endParaRPr lang="mk" dirty="0"/>
          </a:p>
          <a:p>
            <a:pPr algn="just" rtl="0"/>
            <a:r>
              <a:rPr lang="mk" b="0" i="0" u="none"/>
              <a:t>Не наметнува обврска за задржување на податоците </a:t>
            </a:r>
          </a:p>
          <a:p>
            <a:pPr algn="just" rtl="0"/>
            <a:endParaRPr lang="mk" dirty="0"/>
          </a:p>
          <a:p>
            <a:pPr algn="just" rtl="0"/>
            <a:r>
              <a:rPr lang="mk" b="0" i="0" u="none"/>
              <a:t>Меѓутоа, задржувањето е неопходно за да овластувањето биде ефективно</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52</a:t>
            </a:fld>
            <a:endParaRPr lang="mk" dirty="0">
              <a:solidFill>
                <a:schemeClr val="tx1"/>
              </a:solidFill>
            </a:endParaRPr>
          </a:p>
        </p:txBody>
      </p:sp>
    </p:spTree>
    <p:extLst>
      <p:ext uri="{BB962C8B-B14F-4D97-AF65-F5344CB8AC3E}">
        <p14:creationId xmlns:p14="http://schemas.microsoft.com/office/powerpoint/2010/main" val="276275808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a:bodyPr>
          <a:lstStyle/>
          <a:p>
            <a:pPr marL="514350" indent="-514350" algn="just" rtl="0" eaLnBrk="1" fontAlgn="auto" hangingPunct="1">
              <a:spcBef>
                <a:spcPts val="600"/>
              </a:spcBef>
              <a:spcAft>
                <a:spcPts val="1200"/>
              </a:spcAft>
              <a:buFont typeface="+mj-lt"/>
              <a:buAutoNum type="arabicPeriod"/>
              <a:defRPr/>
            </a:pPr>
            <a:r>
              <a:rPr lang="mk" sz="2800" b="0" i="0" u="none" dirty="0"/>
              <a:t>Секоја Страна треба да усвои такви законодавни и останати мерки кои се потребни да ги овласти своите надлежни органи да можат да наредат:</a:t>
            </a:r>
          </a:p>
          <a:p>
            <a:pPr marL="914400" lvl="1" indent="-514350" algn="just" rtl="0" eaLnBrk="1" fontAlgn="auto" hangingPunct="1">
              <a:spcBef>
                <a:spcPts val="600"/>
              </a:spcBef>
              <a:spcAft>
                <a:spcPts val="1200"/>
              </a:spcAft>
              <a:buFont typeface="+mj-lt"/>
              <a:buAutoNum type="alphaLcParenR"/>
              <a:defRPr/>
            </a:pPr>
            <a:r>
              <a:rPr lang="mk" sz="2400" b="0" i="0" u="none" dirty="0"/>
              <a:t>на секое лице на нејзината територија да мора да предаде одредени компјутерски податоци кои се во посед или контрола на тоа лице, а кои се чуваат во компјутерски системи или во медиум за чување компјутерски податоци; и</a:t>
            </a:r>
          </a:p>
          <a:p>
            <a:pPr marL="914400" lvl="1" indent="-514350" algn="just" rtl="0" eaLnBrk="1" fontAlgn="auto" hangingPunct="1">
              <a:spcBef>
                <a:spcPts val="600"/>
              </a:spcBef>
              <a:spcAft>
                <a:spcPts val="1200"/>
              </a:spcAft>
              <a:buFont typeface="+mj-lt"/>
              <a:buAutoNum type="alphaLcParenR"/>
              <a:defRPr/>
            </a:pPr>
            <a:r>
              <a:rPr lang="mk" sz="2400" b="0" i="0" u="none" dirty="0"/>
              <a:t>на </a:t>
            </a:r>
            <a:r>
              <a:rPr lang="mk" sz="3200" b="1" i="0" u="none" dirty="0">
                <a:solidFill>
                  <a:srgbClr val="FF0000"/>
                </a:solidFill>
              </a:rPr>
              <a:t>провајдерот на </a:t>
            </a:r>
            <a:r>
              <a:rPr lang="mk" sz="3200" b="1" i="0" u="none" dirty="0" smtClean="0">
                <a:solidFill>
                  <a:srgbClr val="FF0000"/>
                </a:solidFill>
              </a:rPr>
              <a:t>услуги</a:t>
            </a:r>
            <a:r>
              <a:rPr lang="mk" sz="3200" b="0" i="0" u="none" dirty="0" smtClean="0">
                <a:solidFill>
                  <a:srgbClr val="FF0000"/>
                </a:solidFill>
              </a:rPr>
              <a:t> </a:t>
            </a:r>
            <a:r>
              <a:rPr lang="mk" sz="2400" b="0" i="0" u="none" dirty="0" smtClean="0"/>
              <a:t> </a:t>
            </a:r>
            <a:r>
              <a:rPr lang="mk" sz="2400" b="0" i="0" u="none" dirty="0"/>
              <a:t>кој ги нуди на територија на Страната да достави информации за претплатникот кои се однесуваат на таквите услуги а кои се во посед или контрола на тој провајдер на услуги.</a:t>
            </a:r>
            <a:r>
              <a:rPr lang="mk" b="0" i="0" u="none" dirty="0"/>
              <a:t> </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rtl="0" eaLnBrk="1" fontAlgn="auto" hangingPunct="1">
              <a:spcAft>
                <a:spcPts val="0"/>
              </a:spcAft>
              <a:defRPr/>
            </a:pPr>
            <a:r>
              <a:rPr lang="mk" sz="3400" b="1" i="0" u="none"/>
              <a:t>Член 19 - Налог за доставување </a:t>
            </a:r>
            <a:endParaRPr lang="mk" sz="34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53</a:t>
            </a:fld>
            <a:endParaRPr lang="mk" dirty="0">
              <a:solidFill>
                <a:schemeClr val="tx1"/>
              </a:solidFill>
            </a:endParaRPr>
          </a:p>
        </p:txBody>
      </p:sp>
    </p:spTree>
    <p:extLst>
      <p:ext uri="{BB962C8B-B14F-4D97-AF65-F5344CB8AC3E}">
        <p14:creationId xmlns:p14="http://schemas.microsoft.com/office/powerpoint/2010/main" val="386809940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Провајдер на услуги</a:t>
            </a:r>
            <a:endParaRPr lang="mk" sz="3600" b="1" dirty="0"/>
          </a:p>
        </p:txBody>
      </p:sp>
      <p:sp>
        <p:nvSpPr>
          <p:cNvPr id="3" name="Content Placeholder 2"/>
          <p:cNvSpPr>
            <a:spLocks noGrp="1"/>
          </p:cNvSpPr>
          <p:nvPr>
            <p:ph idx="1"/>
          </p:nvPr>
        </p:nvSpPr>
        <p:spPr>
          <a:xfrm>
            <a:off x="635000" y="1697038"/>
            <a:ext cx="8229600" cy="4525963"/>
          </a:xfrm>
        </p:spPr>
        <p:txBody>
          <a:bodyPr/>
          <a:lstStyle/>
          <a:p>
            <a:pPr algn="just" rtl="0">
              <a:spcBef>
                <a:spcPts val="600"/>
              </a:spcBef>
              <a:spcAft>
                <a:spcPts val="1200"/>
              </a:spcAft>
            </a:pPr>
            <a:r>
              <a:rPr lang="mk" sz="2800" b="0" i="0" u="none"/>
              <a:t>Ги вклучува сите приватни и јавни субјекти кои: </a:t>
            </a:r>
          </a:p>
          <a:p>
            <a:pPr lvl="1" algn="just" rtl="0">
              <a:spcBef>
                <a:spcPts val="600"/>
              </a:spcBef>
              <a:spcAft>
                <a:spcPts val="1200"/>
              </a:spcAft>
            </a:pPr>
            <a:r>
              <a:rPr lang="mk" sz="2400" b="0" i="0" u="none"/>
              <a:t>Обезбедуваат можност за комуникација со помош на компјутерскиот систем; ИЛИ</a:t>
            </a:r>
          </a:p>
          <a:p>
            <a:pPr lvl="1" algn="just" rtl="0">
              <a:spcBef>
                <a:spcPts val="600"/>
              </a:spcBef>
              <a:spcAft>
                <a:spcPts val="1200"/>
              </a:spcAft>
            </a:pPr>
            <a:r>
              <a:rPr lang="mk" sz="2400" b="0" i="0" u="none"/>
              <a:t>Поседуваат или чуваат компјутерски податоци во име на ваквите субјекти </a:t>
            </a:r>
            <a:endParaRPr lang="mk" sz="2400" dirty="0"/>
          </a:p>
          <a:p>
            <a:pPr algn="just" rtl="0">
              <a:spcBef>
                <a:spcPts val="600"/>
              </a:spcBef>
              <a:spcAft>
                <a:spcPts val="1200"/>
              </a:spcAft>
            </a:pPr>
            <a:r>
              <a:rPr lang="mk" sz="2800" b="0" i="0" u="none"/>
              <a:t>Може да понуди услуги: </a:t>
            </a:r>
          </a:p>
          <a:p>
            <a:pPr lvl="1" algn="just" rtl="0">
              <a:spcBef>
                <a:spcPts val="600"/>
              </a:spcBef>
              <a:spcAft>
                <a:spcPts val="1200"/>
              </a:spcAft>
            </a:pPr>
            <a:r>
              <a:rPr lang="mk" sz="2400" b="0" i="0" u="none"/>
              <a:t>На затворена група или на јавност </a:t>
            </a:r>
          </a:p>
          <a:p>
            <a:pPr lvl="1" algn="just" rtl="0">
              <a:spcBef>
                <a:spcPts val="600"/>
              </a:spcBef>
              <a:spcAft>
                <a:spcPts val="1200"/>
              </a:spcAft>
            </a:pPr>
            <a:r>
              <a:rPr lang="mk" sz="2400" b="0" i="0" u="none"/>
              <a:t>Бесплатно или за надокнада </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54</a:t>
            </a:fld>
            <a:endParaRPr lang="mk" dirty="0">
              <a:solidFill>
                <a:schemeClr val="tx1"/>
              </a:solidFill>
            </a:endParaRPr>
          </a:p>
        </p:txBody>
      </p:sp>
    </p:spTree>
    <p:extLst>
      <p:ext uri="{BB962C8B-B14F-4D97-AF65-F5344CB8AC3E}">
        <p14:creationId xmlns:p14="http://schemas.microsoft.com/office/powerpoint/2010/main" val="32348007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lnSpcReduction="10000"/>
          </a:bodyPr>
          <a:lstStyle/>
          <a:p>
            <a:pPr marL="514350" indent="-514350" algn="just" rtl="0" eaLnBrk="1" fontAlgn="auto" hangingPunct="1">
              <a:spcBef>
                <a:spcPts val="600"/>
              </a:spcBef>
              <a:spcAft>
                <a:spcPts val="1200"/>
              </a:spcAft>
              <a:buFont typeface="+mj-lt"/>
              <a:buAutoNum type="arabicPeriod"/>
              <a:defRPr/>
            </a:pPr>
            <a:r>
              <a:rPr lang="mk" sz="2800" b="0" i="0" u="none" dirty="0"/>
              <a:t>Секоја Страна треба да усвои такви законодавни и останати мерки кои се потребни да ги овласти своите надлежни органи да можат да наредат:</a:t>
            </a:r>
          </a:p>
          <a:p>
            <a:pPr marL="914400" lvl="1" indent="-514350" algn="just" rtl="0" eaLnBrk="1" fontAlgn="auto" hangingPunct="1">
              <a:spcBef>
                <a:spcPts val="600"/>
              </a:spcBef>
              <a:spcAft>
                <a:spcPts val="1200"/>
              </a:spcAft>
              <a:buFont typeface="+mj-lt"/>
              <a:buAutoNum type="alphaLcParenR"/>
              <a:defRPr/>
            </a:pPr>
            <a:r>
              <a:rPr lang="mk" sz="2400" b="0" i="0" u="none" dirty="0"/>
              <a:t>на секое лице на нејзината територија да мора да предаде одредени компјутерски податоци кои се во посед или контрола на тоа лице, а кои се чуваат во компјутерски системи или во медиум за чување компјутерски податоци; и</a:t>
            </a:r>
          </a:p>
          <a:p>
            <a:pPr marL="914400" lvl="1" indent="-514350" algn="just" rtl="0" eaLnBrk="1" fontAlgn="auto" hangingPunct="1">
              <a:spcBef>
                <a:spcPts val="600"/>
              </a:spcBef>
              <a:spcAft>
                <a:spcPts val="1200"/>
              </a:spcAft>
              <a:buFont typeface="+mj-lt"/>
              <a:buAutoNum type="alphaLcParenR"/>
              <a:defRPr/>
            </a:pPr>
            <a:r>
              <a:rPr lang="mk" sz="2400" b="0" i="0" u="none" dirty="0"/>
              <a:t>на </a:t>
            </a:r>
            <a:r>
              <a:rPr lang="mk" sz="2400" b="1" i="0" u="none" dirty="0"/>
              <a:t>провајдерот на </a:t>
            </a:r>
            <a:r>
              <a:rPr lang="mk" sz="2400" b="1" i="0" u="none" dirty="0" smtClean="0"/>
              <a:t>услуги</a:t>
            </a:r>
            <a:r>
              <a:rPr lang="mk" sz="2400" b="0" i="0" u="none" dirty="0" smtClean="0"/>
              <a:t> </a:t>
            </a:r>
            <a:r>
              <a:rPr lang="mk" sz="3200" b="0" i="0" u="none" dirty="0" smtClean="0">
                <a:solidFill>
                  <a:srgbClr val="FF0000"/>
                </a:solidFill>
              </a:rPr>
              <a:t> </a:t>
            </a:r>
            <a:r>
              <a:rPr lang="mk" sz="3200" b="1" i="0" u="none" dirty="0">
                <a:solidFill>
                  <a:srgbClr val="FF0000"/>
                </a:solidFill>
              </a:rPr>
              <a:t>кој ги нуди на територија на Страната</a:t>
            </a:r>
            <a:r>
              <a:rPr lang="mk" sz="2400" b="0" i="0" u="none" dirty="0"/>
              <a:t> да достави информации за претплатникот кои се однесуваат на таквите услуги а кои се во посед или контрола на тој провајдер на услуги.</a:t>
            </a:r>
            <a:r>
              <a:rPr lang="mk" b="0" i="0" u="none" dirty="0"/>
              <a:t> </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rtl="0" eaLnBrk="1" fontAlgn="auto" hangingPunct="1">
              <a:spcAft>
                <a:spcPts val="0"/>
              </a:spcAft>
              <a:defRPr/>
            </a:pPr>
            <a:r>
              <a:rPr lang="mk" sz="3400" b="1" i="0" u="none"/>
              <a:t>Член 19 - Налог за доставување </a:t>
            </a:r>
            <a:endParaRPr lang="mk" sz="34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55</a:t>
            </a:fld>
            <a:endParaRPr lang="mk" dirty="0">
              <a:solidFill>
                <a:schemeClr val="tx1"/>
              </a:solidFill>
            </a:endParaRPr>
          </a:p>
        </p:txBody>
      </p:sp>
    </p:spTree>
    <p:extLst>
      <p:ext uri="{BB962C8B-B14F-4D97-AF65-F5344CB8AC3E}">
        <p14:creationId xmlns:p14="http://schemas.microsoft.com/office/powerpoint/2010/main" val="256419727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Нудење услуги на територијата</a:t>
            </a:r>
            <a:endParaRPr lang="mk" sz="3600" b="1" dirty="0"/>
          </a:p>
        </p:txBody>
      </p:sp>
      <p:sp>
        <p:nvSpPr>
          <p:cNvPr id="3" name="Content Placeholder 2"/>
          <p:cNvSpPr>
            <a:spLocks noGrp="1"/>
          </p:cNvSpPr>
          <p:nvPr>
            <p:ph idx="1"/>
          </p:nvPr>
        </p:nvSpPr>
        <p:spPr>
          <a:xfrm>
            <a:off x="482600" y="1417638"/>
            <a:ext cx="8229600" cy="4525963"/>
          </a:xfrm>
        </p:spPr>
        <p:txBody>
          <a:bodyPr/>
          <a:lstStyle/>
          <a:p>
            <a:pPr algn="just" rtl="0">
              <a:spcBef>
                <a:spcPts val="600"/>
              </a:spcBef>
              <a:spcAft>
                <a:spcPts val="1200"/>
              </a:spcAft>
            </a:pPr>
            <a:r>
              <a:rPr lang="mk" sz="2600" b="0" i="0" u="none" dirty="0"/>
              <a:t>Провајдерот на услуги им овозможува на лицата да се претплатат на неговите услуги на територијата (на пример, не ги блокира услугите); и</a:t>
            </a:r>
          </a:p>
          <a:p>
            <a:pPr algn="just" rtl="0">
              <a:spcBef>
                <a:spcPts val="600"/>
              </a:spcBef>
              <a:spcAft>
                <a:spcPts val="1200"/>
              </a:spcAft>
            </a:pPr>
            <a:r>
              <a:rPr lang="mk" sz="2600" b="0" i="0" u="none" dirty="0"/>
              <a:t>Провајдерот на услугите воспоставил реална и суштинска врска со страната - на пример:</a:t>
            </a:r>
          </a:p>
          <a:p>
            <a:pPr lvl="1" algn="just" rtl="0">
              <a:spcBef>
                <a:spcPts val="600"/>
              </a:spcBef>
              <a:spcAft>
                <a:spcPts val="600"/>
              </a:spcAft>
            </a:pPr>
            <a:r>
              <a:rPr lang="mk" sz="2200" b="0" i="0" u="none" dirty="0"/>
              <a:t>Локално рекламирање и рекламирање на локалниот јазик</a:t>
            </a:r>
          </a:p>
          <a:p>
            <a:pPr lvl="1" algn="just" rtl="0">
              <a:spcBef>
                <a:spcPts val="600"/>
              </a:spcBef>
              <a:spcAft>
                <a:spcPts val="600"/>
              </a:spcAft>
            </a:pPr>
            <a:r>
              <a:rPr lang="mk" sz="2200" b="0" i="0" u="none" dirty="0"/>
              <a:t>Користење на информации за локални претплатници или поврзани податоци за сообраќајот во текот на неговите активности</a:t>
            </a:r>
          </a:p>
          <a:p>
            <a:pPr lvl="1" algn="just" rtl="0">
              <a:spcBef>
                <a:spcPts val="600"/>
              </a:spcBef>
              <a:spcAft>
                <a:spcPts val="600"/>
              </a:spcAft>
            </a:pPr>
            <a:r>
              <a:rPr lang="mk" sz="2200" b="0" i="0" u="none" dirty="0"/>
              <a:t>Заемо дејствува со локалните претплатници</a:t>
            </a:r>
          </a:p>
          <a:p>
            <a:pPr lvl="1" algn="just" rtl="0">
              <a:spcBef>
                <a:spcPts val="600"/>
              </a:spcBef>
              <a:spcAft>
                <a:spcPts val="600"/>
              </a:spcAft>
            </a:pPr>
            <a:r>
              <a:rPr lang="mk" sz="2200" b="0" i="0" u="none" dirty="0"/>
              <a:t>На друг начин се смета дека е основан локално</a:t>
            </a:r>
          </a:p>
          <a:p>
            <a:pPr lvl="1" algn="just" rtl="0">
              <a:spcBef>
                <a:spcPts val="600"/>
              </a:spcBef>
              <a:spcAft>
                <a:spcPts val="1200"/>
              </a:spcAft>
            </a:pPr>
            <a:endParaRPr lang="mk" sz="2400" dirty="0" smtClean="0"/>
          </a:p>
          <a:p>
            <a:pPr algn="just" rtl="0">
              <a:spcBef>
                <a:spcPts val="600"/>
              </a:spcBef>
              <a:spcAft>
                <a:spcPts val="1200"/>
              </a:spcAft>
            </a:pPr>
            <a:endParaRPr lang="mk" sz="2800" dirty="0" smtClean="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56</a:t>
            </a:fld>
            <a:endParaRPr lang="mk" dirty="0">
              <a:solidFill>
                <a:schemeClr val="tx1"/>
              </a:solidFill>
            </a:endParaRPr>
          </a:p>
        </p:txBody>
      </p:sp>
    </p:spTree>
    <p:extLst>
      <p:ext uri="{BB962C8B-B14F-4D97-AF65-F5344CB8AC3E}">
        <p14:creationId xmlns:p14="http://schemas.microsoft.com/office/powerpoint/2010/main" val="6822394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lnSpcReduction="10000"/>
          </a:bodyPr>
          <a:lstStyle/>
          <a:p>
            <a:pPr marL="514350" indent="-514350" algn="just" rtl="0" eaLnBrk="1" fontAlgn="auto" hangingPunct="1">
              <a:spcBef>
                <a:spcPts val="600"/>
              </a:spcBef>
              <a:spcAft>
                <a:spcPts val="1200"/>
              </a:spcAft>
              <a:buFont typeface="+mj-lt"/>
              <a:buAutoNum type="arabicPeriod"/>
              <a:defRPr/>
            </a:pPr>
            <a:r>
              <a:rPr lang="mk" sz="2800" b="0" i="0" u="none" dirty="0"/>
              <a:t>Секоја Страна треба да усвои такви законодавни и останати мерки кои се потребни да ги овласти своите надлежни органи да можат да наредат:</a:t>
            </a:r>
          </a:p>
          <a:p>
            <a:pPr marL="914400" lvl="1" indent="-514350" algn="just" rtl="0" eaLnBrk="1" fontAlgn="auto" hangingPunct="1">
              <a:spcBef>
                <a:spcPts val="600"/>
              </a:spcBef>
              <a:spcAft>
                <a:spcPts val="1200"/>
              </a:spcAft>
              <a:buFont typeface="+mj-lt"/>
              <a:buAutoNum type="alphaLcParenR"/>
              <a:defRPr/>
            </a:pPr>
            <a:r>
              <a:rPr lang="mk" sz="2400" b="0" i="0" u="none" dirty="0"/>
              <a:t>на секое лице на нејзината територија да мора да предаде одредени компјутерски податоци кои се во посед или контрола на тоа лице, а кои се чуваат во компјутерски системи или во медиум за чување компјутерски податоци; и</a:t>
            </a:r>
          </a:p>
          <a:p>
            <a:pPr marL="914400" lvl="1" indent="-514350" algn="just" rtl="0" eaLnBrk="1" fontAlgn="auto" hangingPunct="1">
              <a:spcBef>
                <a:spcPts val="600"/>
              </a:spcBef>
              <a:spcAft>
                <a:spcPts val="1200"/>
              </a:spcAft>
              <a:buFont typeface="+mj-lt"/>
              <a:buAutoNum type="alphaLcParenR"/>
              <a:defRPr/>
            </a:pPr>
            <a:r>
              <a:rPr lang="mk" sz="2400" b="0" i="0" u="none" dirty="0"/>
              <a:t>на провајдерот на </a:t>
            </a:r>
            <a:r>
              <a:rPr lang="mk" sz="2400" b="0" i="0" u="none" dirty="0" smtClean="0"/>
              <a:t>услуги  </a:t>
            </a:r>
            <a:r>
              <a:rPr lang="mk" sz="2400" b="0" i="0" u="none" dirty="0"/>
              <a:t>кој ги нуди на територија на Страната да </a:t>
            </a:r>
            <a:r>
              <a:rPr lang="mk" sz="3200" b="1" i="0" u="none" dirty="0">
                <a:solidFill>
                  <a:srgbClr val="FF0000"/>
                </a:solidFill>
              </a:rPr>
              <a:t>достави информации за </a:t>
            </a:r>
            <a:r>
              <a:rPr lang="mk" sz="3200" b="1" i="0" u="none" dirty="0" smtClean="0">
                <a:solidFill>
                  <a:srgbClr val="FF0000"/>
                </a:solidFill>
              </a:rPr>
              <a:t>претплатникот </a:t>
            </a:r>
            <a:r>
              <a:rPr lang="mk" sz="2400" b="0" i="0" u="none" dirty="0" smtClean="0"/>
              <a:t>кои </a:t>
            </a:r>
            <a:r>
              <a:rPr lang="mk" sz="2400" b="0" i="0" u="none" dirty="0"/>
              <a:t>се однесуваат на таквите услуги а кои се во посед или контрола на тој провајдер на услуги.</a:t>
            </a:r>
            <a:r>
              <a:rPr lang="mk" b="0" i="0" u="none" dirty="0"/>
              <a:t> </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rtl="0" eaLnBrk="1" fontAlgn="auto" hangingPunct="1">
              <a:spcAft>
                <a:spcPts val="0"/>
              </a:spcAft>
              <a:defRPr/>
            </a:pPr>
            <a:r>
              <a:rPr lang="mk" sz="3400" b="1" i="0" u="none"/>
              <a:t>Член 19 - Налог за доставување </a:t>
            </a:r>
            <a:endParaRPr lang="mk" sz="34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57</a:t>
            </a:fld>
            <a:endParaRPr lang="mk" dirty="0">
              <a:solidFill>
                <a:schemeClr val="tx1"/>
              </a:solidFill>
            </a:endParaRPr>
          </a:p>
        </p:txBody>
      </p:sp>
    </p:spTree>
    <p:extLst>
      <p:ext uri="{BB962C8B-B14F-4D97-AF65-F5344CB8AC3E}">
        <p14:creationId xmlns:p14="http://schemas.microsoft.com/office/powerpoint/2010/main" val="163481509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Информации за претплатникот</a:t>
            </a:r>
            <a:endParaRPr lang="mk" sz="3600" b="1" dirty="0"/>
          </a:p>
        </p:txBody>
      </p:sp>
      <p:sp>
        <p:nvSpPr>
          <p:cNvPr id="3" name="Content Placeholder 2"/>
          <p:cNvSpPr>
            <a:spLocks noGrp="1"/>
          </p:cNvSpPr>
          <p:nvPr>
            <p:ph idx="1"/>
          </p:nvPr>
        </p:nvSpPr>
        <p:spPr>
          <a:xfrm>
            <a:off x="635000" y="1417638"/>
            <a:ext cx="8229600" cy="4525963"/>
          </a:xfrm>
        </p:spPr>
        <p:txBody>
          <a:bodyPr/>
          <a:lstStyle/>
          <a:p>
            <a:pPr algn="just" rtl="0"/>
            <a:r>
              <a:rPr lang="mk" b="0" i="0" u="none"/>
              <a:t>Инфорнации:</a:t>
            </a:r>
          </a:p>
          <a:p>
            <a:pPr lvl="1" algn="just" rtl="0"/>
            <a:r>
              <a:rPr lang="mk" sz="3200" b="0" i="0" u="none"/>
              <a:t>Во облик на компјутерски податоци;</a:t>
            </a:r>
          </a:p>
          <a:p>
            <a:pPr lvl="1" algn="just" rtl="0"/>
            <a:r>
              <a:rPr lang="mk" sz="3200" b="0" i="0" u="none"/>
              <a:t>Во било кој друг облик;</a:t>
            </a:r>
          </a:p>
          <a:p>
            <a:pPr lvl="1" algn="just" rtl="0"/>
            <a:r>
              <a:rPr lang="mk" sz="3200" b="0" i="0" u="none"/>
              <a:t>Кои се однесуваат на претплатниците или на услугите;</a:t>
            </a:r>
          </a:p>
          <a:p>
            <a:pPr lvl="1" algn="just" rtl="0"/>
            <a:r>
              <a:rPr lang="mk" sz="3200" b="0" i="0" u="none"/>
              <a:t>Различни од податоците за сообраќајот и за содржината </a:t>
            </a:r>
          </a:p>
          <a:p>
            <a:pPr algn="just" rtl="0"/>
            <a:r>
              <a:rPr lang="mk" b="0" i="0" u="none"/>
              <a:t>Најчесто се бараат во кривична истрага </a:t>
            </a:r>
          </a:p>
          <a:p>
            <a:pPr algn="just" rtl="0"/>
            <a:r>
              <a:rPr lang="mk" b="0" i="0" u="none"/>
              <a:t>Се добибаат преки издавање наредби</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58</a:t>
            </a:fld>
            <a:endParaRPr lang="mk" dirty="0">
              <a:solidFill>
                <a:schemeClr val="tx1"/>
              </a:solidFill>
            </a:endParaRPr>
          </a:p>
        </p:txBody>
      </p:sp>
    </p:spTree>
    <p:extLst>
      <p:ext uri="{BB962C8B-B14F-4D97-AF65-F5344CB8AC3E}">
        <p14:creationId xmlns:p14="http://schemas.microsoft.com/office/powerpoint/2010/main" val="8392161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Информации за претплатникот</a:t>
            </a:r>
            <a:endParaRPr lang="mk" sz="3600" b="1" dirty="0"/>
          </a:p>
        </p:txBody>
      </p:sp>
      <p:sp>
        <p:nvSpPr>
          <p:cNvPr id="3" name="Content Placeholder 2"/>
          <p:cNvSpPr>
            <a:spLocks noGrp="1"/>
          </p:cNvSpPr>
          <p:nvPr>
            <p:ph idx="1"/>
          </p:nvPr>
        </p:nvSpPr>
        <p:spPr>
          <a:xfrm>
            <a:off x="635000" y="1417638"/>
            <a:ext cx="8229600" cy="4525963"/>
          </a:xfrm>
        </p:spPr>
        <p:txBody>
          <a:bodyPr/>
          <a:lstStyle/>
          <a:p>
            <a:pPr algn="just" rtl="0"/>
            <a:r>
              <a:rPr lang="mk" sz="2600" b="0" i="0" u="none"/>
              <a:t>Информациите за претплатниците овозможуваат утврдување на:</a:t>
            </a:r>
          </a:p>
          <a:p>
            <a:pPr lvl="1" algn="just" rtl="0"/>
            <a:r>
              <a:rPr lang="mk" sz="2600" b="0" i="0" u="none"/>
              <a:t>Типот на комуникациската услуга кој е користен;</a:t>
            </a:r>
          </a:p>
          <a:p>
            <a:pPr lvl="1" algn="just" rtl="0"/>
            <a:r>
              <a:rPr lang="mk" sz="2600" b="0" i="0" u="none"/>
              <a:t>Период на услугата;</a:t>
            </a:r>
          </a:p>
          <a:p>
            <a:pPr lvl="1" algn="just" rtl="0"/>
            <a:r>
              <a:rPr lang="mk" sz="2600" b="0" i="0" u="none"/>
              <a:t>Претплатнички:</a:t>
            </a:r>
          </a:p>
          <a:p>
            <a:pPr lvl="2" algn="just" rtl="0"/>
            <a:r>
              <a:rPr lang="mk" b="0" i="0" u="none"/>
              <a:t>Идентитет</a:t>
            </a:r>
          </a:p>
          <a:p>
            <a:pPr lvl="2" algn="just" rtl="0"/>
            <a:r>
              <a:rPr lang="mk" b="0" i="0" u="none"/>
              <a:t>Поштенска адреса</a:t>
            </a:r>
          </a:p>
          <a:p>
            <a:pPr lvl="2" algn="just" rtl="0"/>
            <a:r>
              <a:rPr lang="mk" b="0" i="0" u="none"/>
              <a:t>Телефонски број</a:t>
            </a:r>
          </a:p>
          <a:p>
            <a:pPr lvl="2" algn="just" rtl="0"/>
            <a:r>
              <a:rPr lang="mk" b="0" i="0" u="none"/>
              <a:t>Информации за наплата </a:t>
            </a:r>
          </a:p>
          <a:p>
            <a:pPr lvl="2" algn="just" rtl="0"/>
            <a:r>
              <a:rPr lang="mk" b="0" i="0" u="none"/>
              <a:t>Информации за плаќања</a:t>
            </a:r>
          </a:p>
          <a:p>
            <a:pPr lvl="1" algn="just" rtl="0"/>
            <a:r>
              <a:rPr lang="mk" sz="2600" b="0" i="0" u="none"/>
              <a:t>Други информации од местото на комуникациската опрема </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59</a:t>
            </a:fld>
            <a:endParaRPr lang="mk" dirty="0">
              <a:solidFill>
                <a:schemeClr val="tx1"/>
              </a:solidFill>
            </a:endParaRPr>
          </a:p>
        </p:txBody>
      </p:sp>
    </p:spTree>
    <p:extLst>
      <p:ext uri="{BB962C8B-B14F-4D97-AF65-F5344CB8AC3E}">
        <p14:creationId xmlns:p14="http://schemas.microsoft.com/office/powerpoint/2010/main" val="3731591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rtl="0" eaLnBrk="1" hangingPunct="1"/>
            <a:r>
              <a:rPr lang="mk" b="1" i="0" u="none"/>
              <a:t>Процедурални правила</a:t>
            </a:r>
          </a:p>
        </p:txBody>
      </p:sp>
      <p:sp>
        <p:nvSpPr>
          <p:cNvPr id="197635" name="Rectangle 3"/>
          <p:cNvSpPr>
            <a:spLocks noGrp="1" noChangeArrowheads="1"/>
          </p:cNvSpPr>
          <p:nvPr>
            <p:ph type="body" idx="1"/>
          </p:nvPr>
        </p:nvSpPr>
        <p:spPr>
          <a:xfrm>
            <a:off x="515256" y="1614714"/>
            <a:ext cx="8229600" cy="4741636"/>
          </a:xfrm>
        </p:spPr>
        <p:txBody>
          <a:bodyPr rtlCol="0">
            <a:normAutofit fontScale="92500" lnSpcReduction="10000"/>
          </a:bodyPr>
          <a:lstStyle/>
          <a:p>
            <a:pPr algn="l" rtl="0" eaLnBrk="1" fontAlgn="auto" hangingPunct="1">
              <a:lnSpc>
                <a:spcPct val="110000"/>
              </a:lnSpc>
              <a:spcBef>
                <a:spcPts val="600"/>
              </a:spcBef>
              <a:spcAft>
                <a:spcPts val="1200"/>
              </a:spcAft>
              <a:buFont typeface="Arial"/>
              <a:buNone/>
              <a:defRPr/>
            </a:pPr>
            <a:r>
              <a:rPr lang="mk" b="1" i="0" u="none">
                <a:latin typeface="+mj-lt"/>
              </a:rPr>
              <a:t>Член 14 - Опсег на процедуралните правила</a:t>
            </a:r>
            <a:r>
              <a:rPr lang="mk" b="0" i="0" u="none">
                <a:latin typeface="+mj-lt"/>
              </a:rPr>
              <a:t> </a:t>
            </a:r>
          </a:p>
          <a:p>
            <a:pPr algn="l" rtl="0" eaLnBrk="1" fontAlgn="auto" hangingPunct="1">
              <a:lnSpc>
                <a:spcPct val="110000"/>
              </a:lnSpc>
              <a:spcBef>
                <a:spcPts val="600"/>
              </a:spcBef>
              <a:spcAft>
                <a:spcPts val="1200"/>
              </a:spcAft>
              <a:defRPr/>
            </a:pPr>
            <a:r>
              <a:rPr lang="mk" b="0" i="0" u="none">
                <a:latin typeface="+mj-lt"/>
              </a:rPr>
              <a:t>Правилата на Конвенцијата ќе бидат важечки</a:t>
            </a:r>
          </a:p>
          <a:p>
            <a:pPr lvl="1" algn="l" rtl="0" eaLnBrk="1" fontAlgn="auto" hangingPunct="1">
              <a:lnSpc>
                <a:spcPct val="110000"/>
              </a:lnSpc>
              <a:spcBef>
                <a:spcPts val="600"/>
              </a:spcBef>
              <a:spcAft>
                <a:spcPts val="1200"/>
              </a:spcAft>
              <a:defRPr/>
            </a:pPr>
            <a:r>
              <a:rPr lang="mk" b="0" i="0" u="none">
                <a:latin typeface="+mj-lt"/>
              </a:rPr>
              <a:t>Кога кривичното дело што е под истрага е едно од наведените кривични дела во Конвенцијата</a:t>
            </a:r>
          </a:p>
          <a:p>
            <a:pPr lvl="1" algn="l" rtl="0" eaLnBrk="1" fontAlgn="auto" hangingPunct="1">
              <a:lnSpc>
                <a:spcPct val="110000"/>
              </a:lnSpc>
              <a:spcBef>
                <a:spcPts val="600"/>
              </a:spcBef>
              <a:spcAft>
                <a:spcPts val="1200"/>
              </a:spcAft>
              <a:defRPr/>
            </a:pPr>
            <a:r>
              <a:rPr lang="mk" b="0" i="0" u="none">
                <a:latin typeface="+mj-lt"/>
              </a:rPr>
              <a:t>Во истрагата на кое било кривично дело, ако тоа е извршено со помош на компјутерски систем</a:t>
            </a:r>
          </a:p>
          <a:p>
            <a:pPr lvl="1" algn="l" rtl="0" eaLnBrk="1" fontAlgn="auto" hangingPunct="1">
              <a:lnSpc>
                <a:spcPct val="110000"/>
              </a:lnSpc>
              <a:spcBef>
                <a:spcPts val="600"/>
              </a:spcBef>
              <a:spcAft>
                <a:spcPts val="1200"/>
              </a:spcAft>
              <a:defRPr/>
            </a:pPr>
            <a:r>
              <a:rPr lang="mk" b="0" i="0" u="none">
                <a:latin typeface="+mj-lt"/>
              </a:rPr>
              <a:t>Собирање докази во која било истрага ако доказите во случајот се чуваат ви каков било вид дигитална евиденција</a:t>
            </a:r>
            <a:endParaRPr lang="mk" dirty="0">
              <a:latin typeface="+mj-lt"/>
            </a:endParaRPr>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6</a:t>
            </a:fld>
            <a:endParaRPr lang="mk"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lnSpcReduction="10000"/>
          </a:bodyPr>
          <a:lstStyle/>
          <a:p>
            <a:pPr marL="514350" indent="-514350" algn="just" rtl="0" eaLnBrk="1" fontAlgn="auto" hangingPunct="1">
              <a:spcBef>
                <a:spcPts val="600"/>
              </a:spcBef>
              <a:spcAft>
                <a:spcPts val="1200"/>
              </a:spcAft>
              <a:buFont typeface="+mj-lt"/>
              <a:buAutoNum type="arabicPeriod"/>
              <a:defRPr/>
            </a:pPr>
            <a:r>
              <a:rPr lang="mk" sz="2800" b="0" i="0" u="none" dirty="0"/>
              <a:t>Секоја Страна треба да усвои такви законодавни и останати мерки кои се потребни да ги овласти своите надлежни органи да можат да наредат:</a:t>
            </a:r>
          </a:p>
          <a:p>
            <a:pPr marL="914400" lvl="1" indent="-514350" algn="just" rtl="0" eaLnBrk="1" fontAlgn="auto" hangingPunct="1">
              <a:spcBef>
                <a:spcPts val="600"/>
              </a:spcBef>
              <a:spcAft>
                <a:spcPts val="1200"/>
              </a:spcAft>
              <a:buFont typeface="+mj-lt"/>
              <a:buAutoNum type="alphaLcParenR"/>
              <a:defRPr/>
            </a:pPr>
            <a:r>
              <a:rPr lang="mk" sz="2400" b="0" i="0" u="none" dirty="0"/>
              <a:t>на секое лице на нејзината територија да мора да предаде одредени компјутерски податоци кои се во посед или контрола на тоа лице, а кои се чуваат во компјутерски системи или во медиум за чување компјутерски податоци; и</a:t>
            </a:r>
          </a:p>
          <a:p>
            <a:pPr marL="914400" lvl="1" indent="-514350" algn="just" rtl="0" eaLnBrk="1" fontAlgn="auto" hangingPunct="1">
              <a:spcBef>
                <a:spcPts val="600"/>
              </a:spcBef>
              <a:spcAft>
                <a:spcPts val="1200"/>
              </a:spcAft>
              <a:buFont typeface="+mj-lt"/>
              <a:buAutoNum type="alphaLcParenR"/>
              <a:defRPr/>
            </a:pPr>
            <a:r>
              <a:rPr lang="mk" sz="2400" b="0" i="0" u="none" dirty="0"/>
              <a:t>на провајдерот на </a:t>
            </a:r>
            <a:r>
              <a:rPr lang="mk" sz="2400" b="0" i="0" u="none" dirty="0" smtClean="0"/>
              <a:t>услуги  </a:t>
            </a:r>
            <a:r>
              <a:rPr lang="mk" sz="2400" b="0" i="0" u="none" dirty="0"/>
              <a:t>кој ги нуди на територија на Страната да достави информации за </a:t>
            </a:r>
            <a:r>
              <a:rPr lang="mk" sz="2400" b="0" i="0" u="none" dirty="0" smtClean="0"/>
              <a:t>претплатникот</a:t>
            </a:r>
            <a:r>
              <a:rPr lang="mk" sz="2400" b="1" i="0" u="none" dirty="0" smtClean="0"/>
              <a:t> </a:t>
            </a:r>
            <a:r>
              <a:rPr lang="mk" sz="3200" b="1" i="0" u="none" dirty="0" smtClean="0">
                <a:solidFill>
                  <a:srgbClr val="FF0000"/>
                </a:solidFill>
              </a:rPr>
              <a:t>кои </a:t>
            </a:r>
            <a:r>
              <a:rPr lang="mk" sz="3200" b="1" i="0" u="none" dirty="0">
                <a:solidFill>
                  <a:srgbClr val="FF0000"/>
                </a:solidFill>
              </a:rPr>
              <a:t>се однесуваат на таквите </a:t>
            </a:r>
            <a:r>
              <a:rPr lang="mk" sz="3200" b="1" i="0" u="none" dirty="0" smtClean="0">
                <a:solidFill>
                  <a:srgbClr val="FF0000"/>
                </a:solidFill>
              </a:rPr>
              <a:t>услуги</a:t>
            </a:r>
            <a:r>
              <a:rPr lang="mk" sz="2400" b="1" i="0" u="none" dirty="0" smtClean="0">
                <a:solidFill>
                  <a:srgbClr val="FF0000"/>
                </a:solidFill>
              </a:rPr>
              <a:t> </a:t>
            </a:r>
            <a:r>
              <a:rPr lang="mk" sz="2400" b="0" i="0" u="none" dirty="0" smtClean="0"/>
              <a:t>а </a:t>
            </a:r>
            <a:r>
              <a:rPr lang="mk" sz="2400" b="0" i="0" u="none" dirty="0"/>
              <a:t>кои се во посед или контрола на тој провајдер на услуги.</a:t>
            </a:r>
            <a:r>
              <a:rPr lang="mk" b="0" i="0" u="none" dirty="0"/>
              <a:t> </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rtl="0" eaLnBrk="1" fontAlgn="auto" hangingPunct="1">
              <a:spcAft>
                <a:spcPts val="0"/>
              </a:spcAft>
              <a:defRPr/>
            </a:pPr>
            <a:r>
              <a:rPr lang="mk" sz="3400" b="1" i="0" u="none"/>
              <a:t>Член 19 - Налог за доставување </a:t>
            </a:r>
            <a:endParaRPr lang="mk" sz="34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60</a:t>
            </a:fld>
            <a:endParaRPr lang="mk" dirty="0">
              <a:solidFill>
                <a:schemeClr val="tx1"/>
              </a:solidFill>
            </a:endParaRPr>
          </a:p>
        </p:txBody>
      </p:sp>
    </p:spTree>
    <p:extLst>
      <p:ext uri="{BB962C8B-B14F-4D97-AF65-F5344CB8AC3E}">
        <p14:creationId xmlns:p14="http://schemas.microsoft.com/office/powerpoint/2010/main" val="426091842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Кои се однесуваат на таквите услуги</a:t>
            </a:r>
            <a:endParaRPr lang="mk" sz="3600" b="1" dirty="0"/>
          </a:p>
        </p:txBody>
      </p:sp>
      <p:sp>
        <p:nvSpPr>
          <p:cNvPr id="3" name="Content Placeholder 2"/>
          <p:cNvSpPr>
            <a:spLocks noGrp="1"/>
          </p:cNvSpPr>
          <p:nvPr>
            <p:ph idx="1"/>
          </p:nvPr>
        </p:nvSpPr>
        <p:spPr>
          <a:xfrm>
            <a:off x="635000" y="1905000"/>
            <a:ext cx="7838440" cy="4038601"/>
          </a:xfrm>
        </p:spPr>
        <p:txBody>
          <a:bodyPr/>
          <a:lstStyle/>
          <a:p>
            <a:pPr algn="just" rtl="0"/>
            <a:r>
              <a:rPr lang="mk" sz="2600" b="0" i="0" u="none"/>
              <a:t>Налогот за доставување може да се издаде за да се добијат информациите за претплатникот кои се однесуваат на услугите кои се нудат на територијата </a:t>
            </a:r>
          </a:p>
          <a:p>
            <a:pPr algn="just" rtl="0"/>
            <a:endParaRPr lang="mk" sz="2600" dirty="0"/>
          </a:p>
          <a:p>
            <a:pPr algn="just" rtl="0"/>
            <a:r>
              <a:rPr lang="mk" sz="2600" b="0" i="0" u="none"/>
              <a:t>Таа не се однесува на информации за претплатникот кои се однесуваат на услугите кои се нудат исклучуво надвор од територијата на страната која ја издава наредбата</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61</a:t>
            </a:fld>
            <a:endParaRPr lang="mk" dirty="0">
              <a:solidFill>
                <a:schemeClr val="tx1"/>
              </a:solidFill>
            </a:endParaRPr>
          </a:p>
        </p:txBody>
      </p:sp>
    </p:spTree>
    <p:extLst>
      <p:ext uri="{BB962C8B-B14F-4D97-AF65-F5344CB8AC3E}">
        <p14:creationId xmlns:p14="http://schemas.microsoft.com/office/powerpoint/2010/main" val="26369081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lnSpcReduction="10000"/>
          </a:bodyPr>
          <a:lstStyle/>
          <a:p>
            <a:pPr marL="514350" indent="-514350" algn="just" rtl="0" eaLnBrk="1" fontAlgn="auto" hangingPunct="1">
              <a:spcBef>
                <a:spcPts val="600"/>
              </a:spcBef>
              <a:spcAft>
                <a:spcPts val="1200"/>
              </a:spcAft>
              <a:buFont typeface="+mj-lt"/>
              <a:buAutoNum type="arabicPeriod"/>
              <a:defRPr/>
            </a:pPr>
            <a:r>
              <a:rPr lang="mk" sz="2800" b="0" i="0" u="none" dirty="0"/>
              <a:t>Секоја Страна треба да усвои такви законодавни и останати мерки кои се потребни да ги овласти своите надлежни органи да можат да наредат:</a:t>
            </a:r>
          </a:p>
          <a:p>
            <a:pPr marL="914400" lvl="1" indent="-514350" algn="just" rtl="0" eaLnBrk="1" fontAlgn="auto" hangingPunct="1">
              <a:spcBef>
                <a:spcPts val="600"/>
              </a:spcBef>
              <a:spcAft>
                <a:spcPts val="1200"/>
              </a:spcAft>
              <a:buFont typeface="+mj-lt"/>
              <a:buAutoNum type="alphaLcParenR"/>
              <a:defRPr/>
            </a:pPr>
            <a:r>
              <a:rPr lang="mk" sz="2400" b="0" i="0" u="none" dirty="0"/>
              <a:t>на секое лице на нејзината територија да мора да предаде одредени компјутерски податоци кои се во посед или контрола на тоа лице, а кои се чуваат во компјутерски системи или во медиум за чување компјутерски податоци; и</a:t>
            </a:r>
          </a:p>
          <a:p>
            <a:pPr marL="914400" lvl="1" indent="-514350" algn="just" rtl="0" eaLnBrk="1" fontAlgn="auto" hangingPunct="1">
              <a:spcBef>
                <a:spcPts val="600"/>
              </a:spcBef>
              <a:spcAft>
                <a:spcPts val="1200"/>
              </a:spcAft>
              <a:buFont typeface="+mj-lt"/>
              <a:buAutoNum type="alphaLcParenR"/>
              <a:defRPr/>
            </a:pPr>
            <a:r>
              <a:rPr lang="mk" sz="2400" b="0" i="0" u="none" dirty="0"/>
              <a:t>на провајдерот на </a:t>
            </a:r>
            <a:r>
              <a:rPr lang="mk" sz="2400" b="0" i="0" u="none" dirty="0" smtClean="0"/>
              <a:t>услуги  </a:t>
            </a:r>
            <a:r>
              <a:rPr lang="mk" sz="2400" b="0" i="0" u="none" dirty="0"/>
              <a:t>кој ги нуди на територија на Страната да достави информации за претплатникот</a:t>
            </a:r>
            <a:r>
              <a:rPr lang="mk" sz="2400" b="1" i="0" u="none" dirty="0"/>
              <a:t> </a:t>
            </a:r>
            <a:r>
              <a:rPr lang="mk" sz="2400" b="0" i="0" u="none" dirty="0"/>
              <a:t>кои се однесуваат на таквите услуги</a:t>
            </a:r>
            <a:r>
              <a:rPr lang="mk" sz="2400" b="1" i="0" u="none" dirty="0"/>
              <a:t> </a:t>
            </a:r>
            <a:r>
              <a:rPr lang="mk" sz="2400" b="0" i="0" u="none" dirty="0"/>
              <a:t>а кои се во </a:t>
            </a:r>
            <a:r>
              <a:rPr lang="mk" sz="3200" b="1" i="0" u="none" dirty="0">
                <a:solidFill>
                  <a:srgbClr val="FF0000"/>
                </a:solidFill>
              </a:rPr>
              <a:t>посед или контрола</a:t>
            </a:r>
            <a:r>
              <a:rPr lang="mk" sz="3200" b="0" i="0" u="none" dirty="0">
                <a:solidFill>
                  <a:srgbClr val="FF0000"/>
                </a:solidFill>
              </a:rPr>
              <a:t> на тој провајдер на услуги</a:t>
            </a:r>
            <a:r>
              <a:rPr lang="mk" sz="2400" b="0" i="0" u="none" dirty="0"/>
              <a:t>.</a:t>
            </a:r>
            <a:r>
              <a:rPr lang="mk" b="0" i="0" u="none" dirty="0"/>
              <a:t> </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rtl="0" eaLnBrk="1" fontAlgn="auto" hangingPunct="1">
              <a:spcAft>
                <a:spcPts val="0"/>
              </a:spcAft>
              <a:defRPr/>
            </a:pPr>
            <a:r>
              <a:rPr lang="mk" sz="3400" b="1" i="0" u="none"/>
              <a:t>Член 19 - Налог за доставување </a:t>
            </a:r>
            <a:endParaRPr lang="mk" sz="3400" b="1"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62</a:t>
            </a:fld>
            <a:endParaRPr lang="mk" dirty="0">
              <a:solidFill>
                <a:schemeClr val="tx1"/>
              </a:solidFill>
            </a:endParaRPr>
          </a:p>
        </p:txBody>
      </p:sp>
    </p:spTree>
    <p:extLst>
      <p:ext uri="{BB962C8B-B14F-4D97-AF65-F5344CB8AC3E}">
        <p14:creationId xmlns:p14="http://schemas.microsoft.com/office/powerpoint/2010/main" val="185478559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Поседување или контрола</a:t>
            </a:r>
            <a:endParaRPr lang="mk" sz="3600" b="1" dirty="0"/>
          </a:p>
        </p:txBody>
      </p:sp>
      <p:sp>
        <p:nvSpPr>
          <p:cNvPr id="3" name="Content Placeholder 2"/>
          <p:cNvSpPr>
            <a:spLocks noGrp="1"/>
          </p:cNvSpPr>
          <p:nvPr>
            <p:ph idx="1"/>
          </p:nvPr>
        </p:nvSpPr>
        <p:spPr>
          <a:xfrm>
            <a:off x="635000" y="1228952"/>
            <a:ext cx="7945120" cy="4938712"/>
          </a:xfrm>
        </p:spPr>
        <p:txBody>
          <a:bodyPr/>
          <a:lstStyle/>
          <a:p>
            <a:pPr algn="just" rtl="0"/>
            <a:r>
              <a:rPr lang="mk" b="0" i="0" u="none" dirty="0"/>
              <a:t>Вклучува</a:t>
            </a:r>
            <a:r>
              <a:rPr lang="mk" sz="2800" b="0" i="0" u="none" dirty="0"/>
              <a:t>:</a:t>
            </a:r>
          </a:p>
          <a:p>
            <a:pPr lvl="1" algn="just" rtl="0"/>
            <a:r>
              <a:rPr lang="mk" sz="2600" b="0" i="0" u="none" dirty="0"/>
              <a:t>Информации за претплатникот кои провајдерот на услуги ги поседува физички</a:t>
            </a:r>
          </a:p>
          <a:p>
            <a:pPr lvl="1" algn="just" rtl="0"/>
            <a:r>
              <a:rPr lang="mk" sz="2600" b="0" i="0" u="none" dirty="0"/>
              <a:t>Локално или на далечина зачувани информации за претплатникот кои провајдерот на услуги ги контролира</a:t>
            </a:r>
          </a:p>
          <a:p>
            <a:pPr algn="just" rtl="0"/>
            <a:endParaRPr lang="mk" sz="3000" dirty="0" smtClean="0"/>
          </a:p>
          <a:p>
            <a:pPr algn="just" rtl="0"/>
            <a:r>
              <a:rPr lang="mk" b="0" i="0" u="none" dirty="0"/>
              <a:t>Не вклучува</a:t>
            </a:r>
            <a:r>
              <a:rPr lang="mk" sz="3000" b="0" i="0" u="none" dirty="0"/>
              <a:t>:</a:t>
            </a:r>
          </a:p>
          <a:p>
            <a:pPr lvl="1" algn="just" rtl="0"/>
            <a:r>
              <a:rPr lang="mk" sz="2600" b="0" i="0" u="none" dirty="0"/>
              <a:t>Податоци кои не се во рамки на легитимна контрола на провајдерот на услугите за кои провајдерот на услугите има само техничката способност за пристап.</a:t>
            </a:r>
          </a:p>
          <a:p>
            <a:pPr lvl="1" algn="just" rtl="0"/>
            <a:endParaRPr lang="mk" sz="2400" dirty="0" smtClean="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63</a:t>
            </a:fld>
            <a:endParaRPr lang="mk" dirty="0">
              <a:solidFill>
                <a:schemeClr val="tx1"/>
              </a:solidFill>
            </a:endParaRPr>
          </a:p>
        </p:txBody>
      </p:sp>
    </p:spTree>
    <p:extLst>
      <p:ext uri="{BB962C8B-B14F-4D97-AF65-F5344CB8AC3E}">
        <p14:creationId xmlns:p14="http://schemas.microsoft.com/office/powerpoint/2010/main" val="1712161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73100" y="-106601"/>
            <a:ext cx="7797799" cy="7048243"/>
          </a:xfrm>
          <a:prstGeom prst="rect">
            <a:avLst/>
          </a:prstGeom>
        </p:spPr>
      </p:pic>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64</a:t>
            </a:fld>
            <a:endParaRPr lang="mk" dirty="0">
              <a:solidFill>
                <a:schemeClr val="tx1"/>
              </a:solidFill>
            </a:endParaRPr>
          </a:p>
        </p:txBody>
      </p:sp>
    </p:spTree>
    <p:extLst>
      <p:ext uri="{BB962C8B-B14F-4D97-AF65-F5344CB8AC3E}">
        <p14:creationId xmlns:p14="http://schemas.microsoft.com/office/powerpoint/2010/main" val="97274248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mk" dirty="0"/>
          </a:p>
        </p:txBody>
      </p:sp>
      <p:sp>
        <p:nvSpPr>
          <p:cNvPr id="3" name="Content Placeholder 2"/>
          <p:cNvSpPr>
            <a:spLocks noGrp="1"/>
          </p:cNvSpPr>
          <p:nvPr>
            <p:ph idx="1"/>
          </p:nvPr>
        </p:nvSpPr>
        <p:spPr/>
        <p:txBody>
          <a:bodyPr/>
          <a:lstStyle/>
          <a:p>
            <a:endParaRPr lang="mk" dirty="0"/>
          </a:p>
        </p:txBody>
      </p:sp>
      <p:pic>
        <p:nvPicPr>
          <p:cNvPr id="5" name="Picture 4"/>
          <p:cNvPicPr>
            <a:picLocks noChangeAspect="1"/>
          </p:cNvPicPr>
          <p:nvPr/>
        </p:nvPicPr>
        <p:blipFill>
          <a:blip r:embed="rId3"/>
          <a:stretch>
            <a:fillRect/>
          </a:stretch>
        </p:blipFill>
        <p:spPr>
          <a:xfrm>
            <a:off x="1252537" y="71438"/>
            <a:ext cx="6638925" cy="6378875"/>
          </a:xfrm>
          <a:prstGeom prst="rect">
            <a:avLst/>
          </a:prstGeom>
        </p:spPr>
      </p:pic>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65</a:t>
            </a:fld>
            <a:endParaRPr lang="mk" dirty="0">
              <a:solidFill>
                <a:schemeClr val="tx1"/>
              </a:solidFill>
            </a:endParaRPr>
          </a:p>
        </p:txBody>
      </p:sp>
    </p:spTree>
    <p:extLst>
      <p:ext uri="{BB962C8B-B14F-4D97-AF65-F5344CB8AC3E}">
        <p14:creationId xmlns:p14="http://schemas.microsoft.com/office/powerpoint/2010/main" val="24721946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66</a:t>
            </a:fld>
            <a:endParaRPr lang="mk" dirty="0"/>
          </a:p>
        </p:txBody>
      </p:sp>
      <p:sp>
        <p:nvSpPr>
          <p:cNvPr id="5" name="Rectangle 3"/>
          <p:cNvSpPr txBox="1">
            <a:spLocks/>
          </p:cNvSpPr>
          <p:nvPr/>
        </p:nvSpPr>
        <p:spPr bwMode="auto">
          <a:xfrm>
            <a:off x="348344" y="441960"/>
            <a:ext cx="8519885" cy="608076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mk" sz="2800" b="1" i="1" u="none">
                <a:ea typeface="ＭＳ Ｐゴシック" pitchFamily="34" charset="-128"/>
              </a:rPr>
              <a:t>Пребарување и заплена на зачуваните компјутерски податоци </a:t>
            </a:r>
            <a:endParaRPr lang="mk" altLang="x-none" sz="2800" b="1" i="1" dirty="0">
              <a:ea typeface="ＭＳ Ｐゴシック" pitchFamily="34" charset="-128"/>
            </a:endParaRPr>
          </a:p>
          <a:p>
            <a:pPr marL="0" indent="0" algn="ctr" rtl="0" eaLnBrk="1" hangingPunct="1">
              <a:lnSpc>
                <a:spcPct val="80000"/>
              </a:lnSpc>
              <a:spcBef>
                <a:spcPts val="600"/>
              </a:spcBef>
              <a:spcAft>
                <a:spcPts val="1200"/>
              </a:spcAft>
              <a:buFont typeface="Arial" pitchFamily="34" charset="0"/>
              <a:buNone/>
              <a:defRPr/>
            </a:pPr>
            <a:r>
              <a:rPr lang="mk" sz="2800" b="1" i="1" u="none">
                <a:ea typeface="ＭＳ Ｐゴシック" pitchFamily="34" charset="-128"/>
              </a:rPr>
              <a:t>(Член 19 - Конвенција од Будимпешта)</a:t>
            </a:r>
          </a:p>
          <a:p>
            <a:pPr algn="l" rtl="0" eaLnBrk="1" hangingPunct="1">
              <a:lnSpc>
                <a:spcPct val="80000"/>
              </a:lnSpc>
              <a:spcBef>
                <a:spcPts val="600"/>
              </a:spcBef>
              <a:spcAft>
                <a:spcPts val="1200"/>
              </a:spcAft>
              <a:defRPr/>
            </a:pPr>
            <a:endParaRPr lang="mk" altLang="x-none" sz="1800" dirty="0" smtClean="0">
              <a:ea typeface="ＭＳ Ｐゴシック" pitchFamily="34" charset="-128"/>
            </a:endParaRPr>
          </a:p>
          <a:p>
            <a:pPr algn="l" rtl="0" eaLnBrk="1" hangingPunct="1">
              <a:lnSpc>
                <a:spcPct val="80000"/>
              </a:lnSpc>
              <a:spcBef>
                <a:spcPts val="600"/>
              </a:spcBef>
              <a:spcAft>
                <a:spcPts val="1200"/>
              </a:spcAft>
              <a:defRPr/>
            </a:pPr>
            <a:r>
              <a:rPr lang="mk" sz="2400" b="1" i="1" u="none">
                <a:ea typeface="ＭＳ Ｐゴシック" pitchFamily="34" charset="-128"/>
              </a:rPr>
              <a:t>Каде:</a:t>
            </a:r>
          </a:p>
          <a:p>
            <a:pPr lvl="1" algn="l" rtl="0" eaLnBrk="1" hangingPunct="1">
              <a:lnSpc>
                <a:spcPct val="80000"/>
              </a:lnSpc>
              <a:spcBef>
                <a:spcPts val="600"/>
              </a:spcBef>
              <a:spcAft>
                <a:spcPts val="1200"/>
              </a:spcAft>
              <a:defRPr/>
            </a:pPr>
            <a:r>
              <a:rPr lang="mk" sz="2000" b="0" i="1" u="none">
                <a:ea typeface="ＭＳ Ｐゴシック" pitchFamily="34" charset="-128"/>
              </a:rPr>
              <a:t>Во компјутерскиот систем или во некој негов дел</a:t>
            </a:r>
          </a:p>
          <a:p>
            <a:pPr lvl="1" algn="l" rtl="0" eaLnBrk="1" hangingPunct="1">
              <a:lnSpc>
                <a:spcPct val="80000"/>
              </a:lnSpc>
              <a:spcBef>
                <a:spcPts val="600"/>
              </a:spcBef>
              <a:spcAft>
                <a:spcPts val="1200"/>
              </a:spcAft>
              <a:defRPr/>
            </a:pPr>
            <a:r>
              <a:rPr lang="mk" sz="2000" b="0" i="1" u="none">
                <a:ea typeface="ＭＳ Ｐゴシック" pitchFamily="34" charset="-128"/>
              </a:rPr>
              <a:t>Во медиум за чување податоци</a:t>
            </a:r>
            <a:r>
              <a:rPr lang="mk" sz="2000" b="0" i="0" u="none">
                <a:ea typeface="ＭＳ Ｐゴシック" pitchFamily="34" charset="-128"/>
              </a:rPr>
              <a:t> </a:t>
            </a:r>
          </a:p>
          <a:p>
            <a:pPr lvl="1" algn="l" rtl="0" eaLnBrk="1" hangingPunct="1">
              <a:lnSpc>
                <a:spcPct val="80000"/>
              </a:lnSpc>
              <a:spcBef>
                <a:spcPts val="600"/>
              </a:spcBef>
              <a:spcAft>
                <a:spcPts val="1200"/>
              </a:spcAft>
              <a:defRPr/>
            </a:pPr>
            <a:r>
              <a:rPr lang="mk" sz="2000" b="0" i="1" u="none">
                <a:ea typeface="ＭＳ Ｐゴシック" pitchFamily="34" charset="-128"/>
              </a:rPr>
              <a:t>Во компјутерски систем пристапен од почетниот (експедитивно проширување на претресот)</a:t>
            </a:r>
          </a:p>
          <a:p>
            <a:pPr algn="l" rtl="0" eaLnBrk="1" hangingPunct="1">
              <a:lnSpc>
                <a:spcPct val="80000"/>
              </a:lnSpc>
              <a:spcBef>
                <a:spcPts val="600"/>
              </a:spcBef>
              <a:spcAft>
                <a:spcPts val="1200"/>
              </a:spcAft>
              <a:defRPr/>
            </a:pPr>
            <a:r>
              <a:rPr lang="mk" sz="2400" b="1" i="1" u="none">
                <a:ea typeface="ＭＳ Ｐゴシック" pitchFamily="34" charset="-128"/>
              </a:rPr>
              <a:t>Што:</a:t>
            </a:r>
            <a:r>
              <a:rPr lang="mk" sz="2400" b="0" i="0" u="none">
                <a:ea typeface="ＭＳ Ｐゴシック" pitchFamily="34" charset="-128"/>
              </a:rPr>
              <a:t> </a:t>
            </a:r>
          </a:p>
          <a:p>
            <a:pPr lvl="1" algn="l" rtl="0" eaLnBrk="1" hangingPunct="1">
              <a:lnSpc>
                <a:spcPct val="80000"/>
              </a:lnSpc>
              <a:spcBef>
                <a:spcPts val="600"/>
              </a:spcBef>
              <a:spcAft>
                <a:spcPts val="1200"/>
              </a:spcAft>
              <a:defRPr/>
            </a:pPr>
            <a:r>
              <a:rPr lang="mk" sz="2000" b="0" i="1" u="none">
                <a:ea typeface="ＭＳ Ｐゴシック" pitchFamily="34" charset="-128"/>
              </a:rPr>
              <a:t>Заплена или слично обезбедување на компмјутерските податоци</a:t>
            </a:r>
          </a:p>
          <a:p>
            <a:pPr lvl="1" algn="l" rtl="0" eaLnBrk="1" hangingPunct="1">
              <a:lnSpc>
                <a:spcPct val="80000"/>
              </a:lnSpc>
              <a:spcBef>
                <a:spcPts val="600"/>
              </a:spcBef>
              <a:spcAft>
                <a:spcPts val="1200"/>
              </a:spcAft>
              <a:defRPr/>
            </a:pPr>
            <a:r>
              <a:rPr lang="mk" sz="2000" b="0" i="1" u="none">
                <a:ea typeface="ＭＳ Ｐゴシック" pitchFamily="34" charset="-128"/>
              </a:rPr>
              <a:t>Овластување да се бараат неопходните информации за да се разбере функционирањето на системот</a:t>
            </a:r>
          </a:p>
        </p:txBody>
      </p:sp>
    </p:spTree>
    <p:extLst>
      <p:ext uri="{BB962C8B-B14F-4D97-AF65-F5344CB8AC3E}">
        <p14:creationId xmlns:p14="http://schemas.microsoft.com/office/powerpoint/2010/main" val="276118679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67</a:t>
            </a:fld>
            <a:endParaRPr lang="mk" dirty="0"/>
          </a:p>
        </p:txBody>
      </p:sp>
      <p:sp>
        <p:nvSpPr>
          <p:cNvPr id="5" name="Rectangle 3"/>
          <p:cNvSpPr txBox="1">
            <a:spLocks/>
          </p:cNvSpPr>
          <p:nvPr/>
        </p:nvSpPr>
        <p:spPr bwMode="auto">
          <a:xfrm>
            <a:off x="348344" y="1173480"/>
            <a:ext cx="8519885" cy="4678679"/>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mk" sz="2800" b="1" i="1" u="none">
                <a:ea typeface="ＭＳ Ｐゴシック" pitchFamily="34" charset="-128"/>
              </a:rPr>
              <a:t>Заплена или слично обезбедување на компјутерските податоци кон кои е пристапено</a:t>
            </a:r>
          </a:p>
          <a:p>
            <a:pPr algn="l" rtl="0" eaLnBrk="1" hangingPunct="1">
              <a:lnSpc>
                <a:spcPct val="80000"/>
              </a:lnSpc>
              <a:spcBef>
                <a:spcPts val="600"/>
              </a:spcBef>
              <a:spcAft>
                <a:spcPts val="1200"/>
              </a:spcAft>
              <a:defRPr/>
            </a:pPr>
            <a:endParaRPr lang="mk" altLang="x-none" sz="1800" dirty="0" smtClean="0">
              <a:ea typeface="ＭＳ Ｐゴシック" pitchFamily="34" charset="-128"/>
            </a:endParaRPr>
          </a:p>
          <a:p>
            <a:pPr algn="ctr" rtl="0" eaLnBrk="1" hangingPunct="1">
              <a:lnSpc>
                <a:spcPct val="80000"/>
              </a:lnSpc>
              <a:spcBef>
                <a:spcPts val="600"/>
              </a:spcBef>
              <a:spcAft>
                <a:spcPts val="1200"/>
              </a:spcAft>
              <a:defRPr/>
            </a:pPr>
            <a:r>
              <a:rPr lang="mk" sz="2400" b="0" i="1" u="none">
                <a:ea typeface="ＭＳ Ｐゴシック" pitchFamily="34" charset="-128"/>
              </a:rPr>
              <a:t>Физичка заплена</a:t>
            </a:r>
          </a:p>
          <a:p>
            <a:pPr algn="ctr" rtl="0" eaLnBrk="1" hangingPunct="1">
              <a:lnSpc>
                <a:spcPct val="80000"/>
              </a:lnSpc>
              <a:spcBef>
                <a:spcPts val="600"/>
              </a:spcBef>
              <a:spcAft>
                <a:spcPts val="1200"/>
              </a:spcAft>
              <a:defRPr/>
            </a:pPr>
            <a:r>
              <a:rPr lang="mk" sz="2400" b="0" i="1" u="none">
                <a:ea typeface="ＭＳ Ｐゴシック" pitchFamily="34" charset="-128"/>
              </a:rPr>
              <a:t>Заплена со едноставно правење копија на податоците</a:t>
            </a:r>
          </a:p>
          <a:p>
            <a:pPr algn="ctr" rtl="0" eaLnBrk="1" hangingPunct="1">
              <a:lnSpc>
                <a:spcPct val="80000"/>
              </a:lnSpc>
              <a:spcBef>
                <a:spcPts val="600"/>
              </a:spcBef>
              <a:spcAft>
                <a:spcPts val="1200"/>
              </a:spcAft>
              <a:defRPr/>
            </a:pPr>
            <a:r>
              <a:rPr lang="mk" sz="2400" b="0" i="1" u="none">
                <a:ea typeface="ＭＳ Ｐゴシック" pitchFamily="34" charset="-128"/>
              </a:rPr>
              <a:t>Заплена како одржување на интегритетот на овие податоци, со чување на податоците во компјутерот во кој се сочувани</a:t>
            </a:r>
          </a:p>
          <a:p>
            <a:pPr algn="ctr" rtl="0" eaLnBrk="1" hangingPunct="1">
              <a:lnSpc>
                <a:spcPct val="80000"/>
              </a:lnSpc>
              <a:spcBef>
                <a:spcPts val="600"/>
              </a:spcBef>
              <a:spcAft>
                <a:spcPts val="1200"/>
              </a:spcAft>
              <a:defRPr/>
            </a:pPr>
            <a:r>
              <a:rPr lang="mk" sz="2400" b="0" i="1" u="none">
                <a:ea typeface="ＭＳ Ｐゴシック" pitchFamily="34" charset="-128"/>
              </a:rPr>
              <a:t>Заплена, со наметнување на неможност за пристап до податоците, па дури и отстранување на одредени податоци од одреден компјутер или компјутерски систем</a:t>
            </a:r>
            <a:endParaRPr lang="mk" altLang="x-none" sz="2400" i="1" dirty="0">
              <a:ea typeface="ＭＳ Ｐゴシック" pitchFamily="34" charset="-128"/>
            </a:endParaRPr>
          </a:p>
        </p:txBody>
      </p:sp>
    </p:spTree>
    <p:extLst>
      <p:ext uri="{BB962C8B-B14F-4D97-AF65-F5344CB8AC3E}">
        <p14:creationId xmlns:p14="http://schemas.microsoft.com/office/powerpoint/2010/main" val="319559680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118787" name="Rectangle 3"/>
          <p:cNvSpPr>
            <a:spLocks noGrp="1" noChangeArrowheads="1"/>
          </p:cNvSpPr>
          <p:nvPr>
            <p:ph type="body" idx="1"/>
          </p:nvPr>
        </p:nvSpPr>
        <p:spPr>
          <a:xfrm>
            <a:off x="457200" y="1767840"/>
            <a:ext cx="8229600" cy="4437698"/>
          </a:xfrm>
        </p:spPr>
        <p:txBody>
          <a:bodyPr rtlCol="0">
            <a:normAutofit lnSpcReduction="10000"/>
          </a:bodyPr>
          <a:lstStyle/>
          <a:p>
            <a:pPr marL="514350" indent="-514350" algn="just" rtl="0" eaLnBrk="1" fontAlgn="auto" hangingPunct="1">
              <a:spcBef>
                <a:spcPts val="600"/>
              </a:spcBef>
              <a:spcAft>
                <a:spcPts val="1200"/>
              </a:spcAft>
              <a:buFont typeface="+mj-lt"/>
              <a:buAutoNum type="arabicPeriod"/>
              <a:defRPr/>
            </a:pPr>
            <a:r>
              <a:rPr lang="mk" sz="3000" b="0" i="0" u="none">
                <a:latin typeface="+mj-lt"/>
              </a:rPr>
              <a:t>Секоја Страна треба да усвои такви законодавни и останати мерки кои се потребни да ги овласти своите надлежни органи да можат да пребаруваат или слично да пристапат до:</a:t>
            </a:r>
          </a:p>
          <a:p>
            <a:pPr marL="914400" lvl="1" indent="-514350" algn="just" rtl="0" eaLnBrk="1" fontAlgn="auto" hangingPunct="1">
              <a:spcBef>
                <a:spcPts val="600"/>
              </a:spcBef>
              <a:spcAft>
                <a:spcPts val="1200"/>
              </a:spcAft>
              <a:buFont typeface="+mj-lt"/>
              <a:buAutoNum type="alphaLcParenR"/>
              <a:defRPr/>
            </a:pPr>
            <a:r>
              <a:rPr lang="mk" sz="2600" b="0" i="0" u="none">
                <a:latin typeface="+mj-lt"/>
              </a:rPr>
              <a:t>компјутерски систем или до некој негов дел и до компјутерските податоци кои се чуваат во нив; и</a:t>
            </a:r>
          </a:p>
          <a:p>
            <a:pPr marL="914400" lvl="1" indent="-514350" algn="just" rtl="0" eaLnBrk="1" fontAlgn="auto" hangingPunct="1">
              <a:spcBef>
                <a:spcPts val="600"/>
              </a:spcBef>
              <a:spcAft>
                <a:spcPts val="1200"/>
              </a:spcAft>
              <a:buFont typeface="+mj-lt"/>
              <a:buAutoNum type="alphaLcParenR"/>
              <a:defRPr/>
            </a:pPr>
            <a:r>
              <a:rPr lang="mk" sz="2600" b="0" i="0" u="none">
                <a:latin typeface="+mj-lt"/>
              </a:rPr>
              <a:t>медиум за чување компјутерски податоци во кој компјутерските податоци можат да се чуваат на нејзина територија</a:t>
            </a:r>
            <a:endParaRPr lang="mk" sz="2600" dirty="0">
              <a:latin typeface="+mj-lt"/>
            </a:endParaRPr>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68</a:t>
            </a:fld>
            <a:endParaRPr lang="mk"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fontScale="77500" lnSpcReduction="20000"/>
          </a:bodyPr>
          <a:lstStyle/>
          <a:p>
            <a:pPr marL="712788" indent="-712788" algn="just" rtl="0" eaLnBrk="1" fontAlgn="auto" hangingPunct="1">
              <a:spcAft>
                <a:spcPts val="0"/>
              </a:spcAft>
              <a:buFont typeface="+mj-lt"/>
              <a:buAutoNum type="arabicPeriod" startAt="2"/>
              <a:defRPr/>
            </a:pPr>
            <a:r>
              <a:rPr lang="mk" b="0" i="0" u="none" dirty="0"/>
              <a:t>Секоја страна треба да усвои такво законодавство и останати неопходни мерки за да осигура дека дека кога нејзините органи вршат пребарување или на сличен начин пристапуваат до одреден компјутерски систем или некој негов дел, во осгласност со ставот 1.а, и кога постои основано сомнение дека податците кои се бараат се чуваат во друг компјутерски систем или некој негов дел на нејзина територија, и таквите податоци се законски пристапни од или достапни во почетниот систем, органите ќе бидат во можност експедитивно да го прошират пребарувањето или на сличен начин да пристапан до другиот систем</a:t>
            </a:r>
            <a:r>
              <a:rPr lang="mk" b="0" i="0" u="none" dirty="0" smtClean="0"/>
              <a:t>.   </a:t>
            </a:r>
            <a:endParaRPr lang="mk" b="0" i="0" u="none" dirty="0"/>
          </a:p>
          <a:p>
            <a:pPr algn="just" rtl="0" eaLnBrk="1" fontAlgn="auto" hangingPunct="1">
              <a:spcAft>
                <a:spcPts val="0"/>
              </a:spcAft>
              <a:buFont typeface="Arial"/>
              <a:buNone/>
              <a:defRPr/>
            </a:pPr>
            <a:endParaRPr lang="mk"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69</a:t>
            </a:fld>
            <a:endParaRPr lang="mk" dirty="0"/>
          </a:p>
        </p:txBody>
      </p:sp>
    </p:spTree>
    <p:extLst>
      <p:ext uri="{BB962C8B-B14F-4D97-AF65-F5344CB8AC3E}">
        <p14:creationId xmlns:p14="http://schemas.microsoft.com/office/powerpoint/2010/main" val="1819276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Провајдер на услуги</a:t>
            </a:r>
            <a:endParaRPr lang="mk" sz="3400" b="1" dirty="0"/>
          </a:p>
        </p:txBody>
      </p:sp>
      <p:sp>
        <p:nvSpPr>
          <p:cNvPr id="3" name="Content Placeholder 2"/>
          <p:cNvSpPr>
            <a:spLocks noGrp="1"/>
          </p:cNvSpPr>
          <p:nvPr>
            <p:ph idx="1"/>
          </p:nvPr>
        </p:nvSpPr>
        <p:spPr>
          <a:xfrm>
            <a:off x="457200" y="1417638"/>
            <a:ext cx="8229600" cy="4563033"/>
          </a:xfrm>
        </p:spPr>
        <p:txBody>
          <a:bodyPr>
            <a:noAutofit/>
          </a:bodyPr>
          <a:lstStyle/>
          <a:p>
            <a:pPr marL="0" indent="0" algn="l" rtl="0">
              <a:spcBef>
                <a:spcPts val="600"/>
              </a:spcBef>
              <a:spcAft>
                <a:spcPts val="1200"/>
              </a:spcAft>
              <a:buNone/>
            </a:pPr>
            <a:r>
              <a:rPr lang="mk" sz="3000" b="0" i="0" u="none" dirty="0"/>
              <a:t>Конвенција од Будимпешта</a:t>
            </a:r>
          </a:p>
          <a:p>
            <a:pPr marL="0" indent="0" algn="l" rtl="0">
              <a:spcBef>
                <a:spcPts val="600"/>
              </a:spcBef>
              <a:spcAft>
                <a:spcPts val="1200"/>
              </a:spcAft>
              <a:buNone/>
            </a:pPr>
            <a:r>
              <a:rPr lang="mk" sz="3000" b="1" i="0" u="none" dirty="0"/>
              <a:t>„провајдер на услуги“ </a:t>
            </a:r>
            <a:r>
              <a:rPr lang="mk" sz="3000" b="0" i="0" u="none" dirty="0"/>
              <a:t>значи: </a:t>
            </a:r>
          </a:p>
          <a:p>
            <a:pPr marL="571500" indent="-571500" algn="l" rtl="0">
              <a:spcBef>
                <a:spcPts val="600"/>
              </a:spcBef>
              <a:spcAft>
                <a:spcPts val="1200"/>
              </a:spcAft>
              <a:buFont typeface="+mj-lt"/>
              <a:buAutoNum type="romanUcPeriod"/>
            </a:pPr>
            <a:r>
              <a:rPr lang="mk" sz="3000" b="0" i="0" u="none" dirty="0"/>
              <a:t>секое јавно или приватно лице што на корисниците на неговите услуги им обезбедува можност да комуницираат со помош на компјутерски систем, и</a:t>
            </a:r>
          </a:p>
          <a:p>
            <a:pPr marL="571500" indent="-571500" algn="l" rtl="0">
              <a:spcBef>
                <a:spcPts val="600"/>
              </a:spcBef>
              <a:spcAft>
                <a:spcPts val="1200"/>
              </a:spcAft>
              <a:buFont typeface="+mj-lt"/>
              <a:buAutoNum type="romanUcPeriod"/>
            </a:pPr>
            <a:r>
              <a:rPr lang="mk" sz="3000" b="0" i="0" u="none" dirty="0"/>
              <a:t>кое било друго лице што поседува или чува компјутерски податоцина за сметка на таквите комуникациски услуги или на корисници на таквите услуги.</a:t>
            </a:r>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7</a:t>
            </a:fld>
            <a:endParaRPr lang="mk" dirty="0"/>
          </a:p>
        </p:txBody>
      </p:sp>
    </p:spTree>
    <p:extLst>
      <p:ext uri="{BB962C8B-B14F-4D97-AF65-F5344CB8AC3E}">
        <p14:creationId xmlns:p14="http://schemas.microsoft.com/office/powerpoint/2010/main" val="128414244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38713"/>
          </a:xfrm>
        </p:spPr>
        <p:txBody>
          <a:bodyPr rtlCol="0">
            <a:normAutofit fontScale="70000" lnSpcReduction="20000"/>
          </a:bodyPr>
          <a:lstStyle/>
          <a:p>
            <a:pPr marL="514350" indent="-514350" algn="just" rtl="0" eaLnBrk="1" fontAlgn="auto" hangingPunct="1">
              <a:lnSpc>
                <a:spcPct val="110000"/>
              </a:lnSpc>
              <a:spcBef>
                <a:spcPts val="600"/>
              </a:spcBef>
              <a:spcAft>
                <a:spcPts val="1200"/>
              </a:spcAft>
              <a:buFont typeface="+mj-lt"/>
              <a:buAutoNum type="arabicPeriod" startAt="3"/>
              <a:defRPr/>
            </a:pPr>
            <a:r>
              <a:rPr lang="mk" b="0" i="0" u="none"/>
              <a:t>Секоја страна треба да усвои такви законодавни и други мерки кои се неопходни за да ги овласти своите надлежни органи да запленат или на сличен начин да обезбедат компјутерски податоци до кои е пристапено во согласност со ставовите 1 и 2. Овие мерки ќе вклучат овластувања за:</a:t>
            </a:r>
          </a:p>
          <a:p>
            <a:pPr marL="914400" lvl="1" indent="-514350" algn="just" rtl="0" eaLnBrk="1" fontAlgn="auto" hangingPunct="1">
              <a:lnSpc>
                <a:spcPct val="110000"/>
              </a:lnSpc>
              <a:spcBef>
                <a:spcPts val="600"/>
              </a:spcBef>
              <a:spcAft>
                <a:spcPts val="1200"/>
              </a:spcAft>
              <a:buFont typeface="+mj-lt"/>
              <a:buAutoNum type="alphaLcParenR"/>
              <a:defRPr/>
            </a:pPr>
            <a:r>
              <a:rPr lang="mk" b="0" i="0" u="none"/>
              <a:t>заплена или на сличен начин обезбедување на компјутерски систем или некој негов дел или медиум за чување податоци;</a:t>
            </a:r>
          </a:p>
          <a:p>
            <a:pPr marL="914400" lvl="1" indent="-514350" algn="just" rtl="0" eaLnBrk="1" fontAlgn="auto" hangingPunct="1">
              <a:lnSpc>
                <a:spcPct val="110000"/>
              </a:lnSpc>
              <a:spcBef>
                <a:spcPts val="600"/>
              </a:spcBef>
              <a:spcAft>
                <a:spcPts val="1200"/>
              </a:spcAft>
              <a:buFont typeface="+mj-lt"/>
              <a:buAutoNum type="alphaLcParenR"/>
              <a:defRPr/>
            </a:pPr>
            <a:r>
              <a:rPr lang="mk" b="0" i="0" u="none"/>
              <a:t>правење и задржување копии на овие компјутерски податоци;</a:t>
            </a:r>
          </a:p>
          <a:p>
            <a:pPr marL="914400" lvl="1" indent="-514350" algn="just" rtl="0" eaLnBrk="1" fontAlgn="auto" hangingPunct="1">
              <a:lnSpc>
                <a:spcPct val="110000"/>
              </a:lnSpc>
              <a:spcBef>
                <a:spcPts val="600"/>
              </a:spcBef>
              <a:spcAft>
                <a:spcPts val="1200"/>
              </a:spcAft>
              <a:buFont typeface="+mj-lt"/>
              <a:buAutoNum type="alphaLcParenR"/>
              <a:defRPr/>
            </a:pPr>
            <a:r>
              <a:rPr lang="mk" b="0" i="0" u="none"/>
              <a:t>одржување на интегритетот на релевантните зачувани компјутерски податоци;</a:t>
            </a:r>
          </a:p>
          <a:p>
            <a:pPr marL="914400" lvl="1" indent="-514350" algn="just" rtl="0" eaLnBrk="1" fontAlgn="auto" hangingPunct="1">
              <a:lnSpc>
                <a:spcPct val="110000"/>
              </a:lnSpc>
              <a:spcBef>
                <a:spcPts val="600"/>
              </a:spcBef>
              <a:spcAft>
                <a:spcPts val="1200"/>
              </a:spcAft>
              <a:buFont typeface="+mj-lt"/>
              <a:buAutoNum type="alphaLcParenR"/>
              <a:defRPr/>
            </a:pPr>
            <a:r>
              <a:rPr lang="mk" b="0" i="0" u="none"/>
              <a:t>да се направат непристапни или да се отстранат оние компјутерски податоци во пристапениот компјутерски систем. </a:t>
            </a:r>
          </a:p>
          <a:p>
            <a:pPr algn="just" rtl="0" eaLnBrk="1" fontAlgn="auto" hangingPunct="1">
              <a:lnSpc>
                <a:spcPct val="110000"/>
              </a:lnSpc>
              <a:spcBef>
                <a:spcPts val="600"/>
              </a:spcBef>
              <a:spcAft>
                <a:spcPts val="1200"/>
              </a:spcAft>
              <a:buFont typeface="Arial"/>
              <a:buChar char="•"/>
              <a:defRPr/>
            </a:pPr>
            <a:endParaRPr lang="mk"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70</a:t>
            </a:fld>
            <a:endParaRPr lang="mk" dirty="0"/>
          </a:p>
        </p:txBody>
      </p:sp>
    </p:spTree>
    <p:extLst>
      <p:ext uri="{BB962C8B-B14F-4D97-AF65-F5344CB8AC3E}">
        <p14:creationId xmlns:p14="http://schemas.microsoft.com/office/powerpoint/2010/main" val="154591794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3"/>
          <p:cNvSpPr>
            <a:spLocks noGrp="1" noChangeArrowheads="1"/>
          </p:cNvSpPr>
          <p:nvPr>
            <p:ph type="body" idx="1"/>
          </p:nvPr>
        </p:nvSpPr>
        <p:spPr>
          <a:xfrm>
            <a:off x="457200" y="2057400"/>
            <a:ext cx="8229600" cy="4437063"/>
          </a:xfrm>
        </p:spPr>
        <p:txBody>
          <a:bodyPr/>
          <a:lstStyle/>
          <a:p>
            <a:pPr marL="514350" indent="-514350" algn="just" rtl="0" eaLnBrk="1" hangingPunct="1">
              <a:lnSpc>
                <a:spcPct val="80000"/>
              </a:lnSpc>
              <a:buFont typeface="+mj-lt"/>
              <a:buAutoNum type="arabicPeriod" startAt="4"/>
            </a:pPr>
            <a:r>
              <a:rPr lang="mk" sz="3000" b="0" i="0" u="none"/>
              <a:t>Секоја страба треба да усвои такви законодавни и други мерки кои се неопходни за да се овластат нејзините надлежни органи да му наредат на секое лице кое има сознанија за функционирањето на компјутерскиот систем или за мерките кои се применуваат за да се заштитат компјутерските податоци во него да датат, во разумна мера, неопходни информации за да овозможат преземање мерки од ставовите 1 и 2.</a:t>
            </a:r>
          </a:p>
        </p:txBody>
      </p:sp>
      <p:sp>
        <p:nvSpPr>
          <p:cNvPr id="5" name="Rectangle 2"/>
          <p:cNvSpPr>
            <a:spLocks noGrp="1" noChangeArrowheads="1"/>
          </p:cNvSpPr>
          <p:nvPr>
            <p:ph type="title"/>
          </p:nvPr>
        </p:nvSpPr>
        <p:spPr>
          <a:xfrm>
            <a:off x="457200" y="274638"/>
            <a:ext cx="8229600" cy="1062037"/>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71</a:t>
            </a:fld>
            <a:endParaRPr lang="mk" dirty="0"/>
          </a:p>
        </p:txBody>
      </p:sp>
    </p:spTree>
    <p:extLst>
      <p:ext uri="{BB962C8B-B14F-4D97-AF65-F5344CB8AC3E}">
        <p14:creationId xmlns:p14="http://schemas.microsoft.com/office/powerpoint/2010/main" val="36074080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118787" name="Rectangle 3"/>
          <p:cNvSpPr>
            <a:spLocks noGrp="1" noChangeArrowheads="1"/>
          </p:cNvSpPr>
          <p:nvPr>
            <p:ph type="body" idx="1"/>
          </p:nvPr>
        </p:nvSpPr>
        <p:spPr>
          <a:xfrm>
            <a:off x="457200" y="1706880"/>
            <a:ext cx="8229600" cy="4498658"/>
          </a:xfrm>
        </p:spPr>
        <p:txBody>
          <a:bodyPr rtlCol="0">
            <a:normAutofit fontScale="92500"/>
          </a:bodyPr>
          <a:lstStyle/>
          <a:p>
            <a:pPr marL="514350" indent="-514350" algn="just" rtl="0" eaLnBrk="1" fontAlgn="auto" hangingPunct="1">
              <a:spcBef>
                <a:spcPts val="600"/>
              </a:spcBef>
              <a:spcAft>
                <a:spcPts val="1200"/>
              </a:spcAft>
              <a:buFont typeface="+mj-lt"/>
              <a:buAutoNum type="arabicPeriod"/>
              <a:defRPr/>
            </a:pPr>
            <a:r>
              <a:rPr lang="mk" sz="3000" b="0" i="0" u="none" dirty="0">
                <a:latin typeface="+mj-lt"/>
              </a:rPr>
              <a:t>Секоја Страна треба да усвои такви законодавни и останати мерки кои се потребни да ги овласти своите </a:t>
            </a:r>
            <a:r>
              <a:rPr lang="mk" sz="3600" b="1" i="0" u="none" dirty="0">
                <a:solidFill>
                  <a:srgbClr val="FF0000"/>
                </a:solidFill>
                <a:latin typeface="+mj-lt"/>
              </a:rPr>
              <a:t>надлежни </a:t>
            </a:r>
            <a:r>
              <a:rPr lang="mk" sz="3600" b="1" i="0" u="none" dirty="0" smtClean="0">
                <a:solidFill>
                  <a:srgbClr val="FF0000"/>
                </a:solidFill>
                <a:latin typeface="+mj-lt"/>
              </a:rPr>
              <a:t>органи</a:t>
            </a:r>
            <a:r>
              <a:rPr lang="mk" sz="3600" b="0" i="0" u="none" dirty="0" smtClean="0">
                <a:latin typeface="+mj-lt"/>
              </a:rPr>
              <a:t> </a:t>
            </a:r>
            <a:r>
              <a:rPr lang="mk" sz="3000" b="0" i="0" u="none" dirty="0" smtClean="0">
                <a:latin typeface="+mj-lt"/>
              </a:rPr>
              <a:t>да </a:t>
            </a:r>
            <a:r>
              <a:rPr lang="mk" sz="3000" b="0" i="0" u="none" dirty="0">
                <a:latin typeface="+mj-lt"/>
              </a:rPr>
              <a:t>можат да пребаруваат или слично да пристапат до:</a:t>
            </a:r>
          </a:p>
          <a:p>
            <a:pPr marL="914400" lvl="1" indent="-514350" algn="just" rtl="0" eaLnBrk="1" fontAlgn="auto" hangingPunct="1">
              <a:spcBef>
                <a:spcPts val="600"/>
              </a:spcBef>
              <a:spcAft>
                <a:spcPts val="1200"/>
              </a:spcAft>
              <a:buFont typeface="+mj-lt"/>
              <a:buAutoNum type="alphaLcParenR"/>
              <a:defRPr/>
            </a:pPr>
            <a:r>
              <a:rPr lang="mk" sz="2600" b="0" i="0" u="none" dirty="0">
                <a:latin typeface="+mj-lt"/>
              </a:rPr>
              <a:t>компјутерски систем или до некој негов дел и до компјутерските податоци кои се чуваат во нив; и</a:t>
            </a:r>
          </a:p>
          <a:p>
            <a:pPr marL="914400" lvl="1" indent="-514350" algn="just" rtl="0" eaLnBrk="1" fontAlgn="auto" hangingPunct="1">
              <a:spcBef>
                <a:spcPts val="600"/>
              </a:spcBef>
              <a:spcAft>
                <a:spcPts val="1200"/>
              </a:spcAft>
              <a:buFont typeface="+mj-lt"/>
              <a:buAutoNum type="alphaLcParenR"/>
              <a:defRPr/>
            </a:pPr>
            <a:r>
              <a:rPr lang="mk" sz="2600" b="0" i="0" u="none" dirty="0">
                <a:latin typeface="+mj-lt"/>
              </a:rPr>
              <a:t>медиум за чување компјутерски податоци во кој компјутерските податоци можат да се чуваат на нејзина територија</a:t>
            </a:r>
            <a:endParaRPr lang="mk" sz="2600" dirty="0">
              <a:latin typeface="+mj-lt"/>
            </a:endParaRP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72</a:t>
            </a:fld>
            <a:endParaRPr lang="mk" dirty="0">
              <a:solidFill>
                <a:schemeClr val="tx1"/>
              </a:solidFill>
            </a:endParaRPr>
          </a:p>
        </p:txBody>
      </p:sp>
    </p:spTree>
    <p:extLst>
      <p:ext uri="{BB962C8B-B14F-4D97-AF65-F5344CB8AC3E}">
        <p14:creationId xmlns:p14="http://schemas.microsoft.com/office/powerpoint/2010/main" val="279124620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Надлежни органи</a:t>
            </a:r>
            <a:endParaRPr lang="mk" sz="3600" b="1" dirty="0"/>
          </a:p>
        </p:txBody>
      </p:sp>
      <p:sp>
        <p:nvSpPr>
          <p:cNvPr id="3" name="Content Placeholder 2"/>
          <p:cNvSpPr>
            <a:spLocks noGrp="1"/>
          </p:cNvSpPr>
          <p:nvPr>
            <p:ph idx="1"/>
          </p:nvPr>
        </p:nvSpPr>
        <p:spPr>
          <a:xfrm>
            <a:off x="635000" y="1493838"/>
            <a:ext cx="8229600" cy="4525963"/>
          </a:xfrm>
        </p:spPr>
        <p:txBody>
          <a:bodyPr/>
          <a:lstStyle/>
          <a:p>
            <a:pPr algn="just" rtl="0"/>
            <a:r>
              <a:rPr lang="mk" b="0" i="0" u="none"/>
              <a:t>Можат да бидат:</a:t>
            </a:r>
          </a:p>
          <a:p>
            <a:pPr lvl="1" algn="just" rtl="0"/>
            <a:r>
              <a:rPr lang="mk" b="0" i="0" u="none"/>
              <a:t>Службеници за спроведување закони</a:t>
            </a:r>
          </a:p>
          <a:p>
            <a:pPr lvl="1" algn="just" rtl="0"/>
            <a:r>
              <a:rPr lang="mk" b="0" i="0" u="none"/>
              <a:t>Судски службеник</a:t>
            </a:r>
          </a:p>
          <a:p>
            <a:pPr lvl="1" algn="just" rtl="0"/>
            <a:r>
              <a:rPr lang="mk" b="0" i="0" u="none"/>
              <a:t>Обвинител или судија</a:t>
            </a:r>
            <a:endParaRPr lang="mk" dirty="0" smtClean="0"/>
          </a:p>
          <a:p>
            <a:pPr lvl="1" algn="just" rtl="0"/>
            <a:r>
              <a:rPr lang="mk" b="0" i="0" u="none"/>
              <a:t>Административни службеник</a:t>
            </a:r>
          </a:p>
          <a:p>
            <a:pPr lvl="1" algn="just" rtl="0"/>
            <a:endParaRPr lang="mk" dirty="0"/>
          </a:p>
          <a:p>
            <a:pPr algn="just" rtl="0"/>
            <a:r>
              <a:rPr lang="mk" b="0" i="0" u="none"/>
              <a:t>Може да варира во зависност од типот на компјутерските податоци кои се бараат </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73</a:t>
            </a:fld>
            <a:endParaRPr lang="mk" dirty="0">
              <a:solidFill>
                <a:schemeClr val="tx1"/>
              </a:solidFill>
            </a:endParaRPr>
          </a:p>
        </p:txBody>
      </p:sp>
    </p:spTree>
    <p:extLst>
      <p:ext uri="{BB962C8B-B14F-4D97-AF65-F5344CB8AC3E}">
        <p14:creationId xmlns:p14="http://schemas.microsoft.com/office/powerpoint/2010/main" val="203472583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118787" name="Rectangle 3"/>
          <p:cNvSpPr>
            <a:spLocks noGrp="1" noChangeArrowheads="1"/>
          </p:cNvSpPr>
          <p:nvPr>
            <p:ph type="body" idx="1"/>
          </p:nvPr>
        </p:nvSpPr>
        <p:spPr>
          <a:xfrm>
            <a:off x="457200" y="1752600"/>
            <a:ext cx="8229600" cy="4452938"/>
          </a:xfrm>
        </p:spPr>
        <p:txBody>
          <a:bodyPr rtlCol="0">
            <a:normAutofit fontScale="92500" lnSpcReduction="10000"/>
          </a:bodyPr>
          <a:lstStyle/>
          <a:p>
            <a:pPr marL="514350" indent="-514350" algn="just" rtl="0" eaLnBrk="1" fontAlgn="auto" hangingPunct="1">
              <a:spcBef>
                <a:spcPts val="600"/>
              </a:spcBef>
              <a:spcAft>
                <a:spcPts val="1200"/>
              </a:spcAft>
              <a:buFont typeface="+mj-lt"/>
              <a:buAutoNum type="arabicPeriod"/>
              <a:defRPr/>
            </a:pPr>
            <a:r>
              <a:rPr lang="mk" sz="3000" b="0" i="0" u="none">
                <a:latin typeface="+mj-lt"/>
              </a:rPr>
              <a:t>Секоја Страна треба да усвои такви законодавни и останати мерки кои се потребни да ги овласти своите надлежни органи да можат да </a:t>
            </a:r>
            <a:r>
              <a:rPr lang="mk" sz="3600" b="1" i="0" u="none">
                <a:solidFill>
                  <a:srgbClr val="FF0000"/>
                </a:solidFill>
                <a:latin typeface="+mj-lt"/>
              </a:rPr>
              <a:t>пребаруваат или слично да пристапат до</a:t>
            </a:r>
            <a:r>
              <a:rPr lang="mk" sz="3000" b="0" i="0" u="none">
                <a:latin typeface="+mj-lt"/>
              </a:rPr>
              <a:t>:</a:t>
            </a:r>
          </a:p>
          <a:p>
            <a:pPr marL="914400" lvl="1" indent="-514350" algn="just" rtl="0" eaLnBrk="1" fontAlgn="auto" hangingPunct="1">
              <a:spcBef>
                <a:spcPts val="600"/>
              </a:spcBef>
              <a:spcAft>
                <a:spcPts val="1200"/>
              </a:spcAft>
              <a:buFont typeface="+mj-lt"/>
              <a:buAutoNum type="alphaLcParenR"/>
              <a:defRPr/>
            </a:pPr>
            <a:r>
              <a:rPr lang="mk" sz="2600" b="0" i="0" u="none">
                <a:latin typeface="+mj-lt"/>
              </a:rPr>
              <a:t>компјутерски систем или до некој негов дел и до компјутерските податоци кои се чуваат во нив; и</a:t>
            </a:r>
          </a:p>
          <a:p>
            <a:pPr marL="914400" lvl="1" indent="-514350" algn="just" rtl="0" eaLnBrk="1" fontAlgn="auto" hangingPunct="1">
              <a:spcBef>
                <a:spcPts val="600"/>
              </a:spcBef>
              <a:spcAft>
                <a:spcPts val="1200"/>
              </a:spcAft>
              <a:buFont typeface="+mj-lt"/>
              <a:buAutoNum type="alphaLcParenR"/>
              <a:defRPr/>
            </a:pPr>
            <a:r>
              <a:rPr lang="mk" sz="2600" b="0" i="0" u="none">
                <a:latin typeface="+mj-lt"/>
              </a:rPr>
              <a:t>медиум за чување компјутерски податоци во кој компјутерските податоци можат да се чуваат на нејзина територија</a:t>
            </a:r>
            <a:endParaRPr lang="mk" sz="2600" dirty="0">
              <a:latin typeface="+mj-lt"/>
            </a:endParaRP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74</a:t>
            </a:fld>
            <a:endParaRPr lang="mk" dirty="0">
              <a:solidFill>
                <a:schemeClr val="tx1"/>
              </a:solidFill>
            </a:endParaRPr>
          </a:p>
        </p:txBody>
      </p:sp>
    </p:spTree>
    <p:extLst>
      <p:ext uri="{BB962C8B-B14F-4D97-AF65-F5344CB8AC3E}">
        <p14:creationId xmlns:p14="http://schemas.microsoft.com/office/powerpoint/2010/main" val="124294813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Претрес или сличен пристап</a:t>
            </a:r>
            <a:endParaRPr lang="mk" sz="3600" b="1" dirty="0"/>
          </a:p>
        </p:txBody>
      </p:sp>
      <p:sp>
        <p:nvSpPr>
          <p:cNvPr id="3" name="Content Placeholder 2"/>
          <p:cNvSpPr>
            <a:spLocks noGrp="1"/>
          </p:cNvSpPr>
          <p:nvPr>
            <p:ph idx="1"/>
          </p:nvPr>
        </p:nvSpPr>
        <p:spPr>
          <a:xfrm>
            <a:off x="635000" y="1282337"/>
            <a:ext cx="7868920" cy="4389121"/>
          </a:xfrm>
        </p:spPr>
        <p:txBody>
          <a:bodyPr/>
          <a:lstStyle/>
          <a:p>
            <a:pPr marL="0" indent="0" algn="just" rtl="0">
              <a:buNone/>
            </a:pPr>
            <a:r>
              <a:rPr lang="mk" b="1" i="0" u="none" dirty="0"/>
              <a:t>Претрес:</a:t>
            </a:r>
            <a:r>
              <a:rPr lang="mk" b="0" i="0" u="none" dirty="0"/>
              <a:t> </a:t>
            </a:r>
          </a:p>
          <a:p>
            <a:pPr algn="just" rtl="0"/>
            <a:r>
              <a:rPr lang="mk" b="0" i="0" u="none" dirty="0"/>
              <a:t>барање, читање, прегледување, испитување или инспекција на податоци</a:t>
            </a:r>
          </a:p>
          <a:p>
            <a:pPr algn="just" rtl="0"/>
            <a:endParaRPr lang="mk" dirty="0"/>
          </a:p>
          <a:p>
            <a:pPr marL="0" indent="0" algn="just" rtl="0">
              <a:buNone/>
            </a:pPr>
            <a:r>
              <a:rPr lang="mk" b="1" i="0" u="none" dirty="0"/>
              <a:t>Пристап:</a:t>
            </a:r>
            <a:r>
              <a:rPr lang="mk" b="0" i="0" u="none" dirty="0"/>
              <a:t> </a:t>
            </a:r>
          </a:p>
          <a:p>
            <a:pPr algn="just" rtl="0"/>
            <a:r>
              <a:rPr lang="mk" b="0" i="0" u="none" dirty="0"/>
              <a:t>посоодветен термин за компјутерски податоци</a:t>
            </a:r>
          </a:p>
          <a:p>
            <a:pPr algn="just" rtl="0"/>
            <a:endParaRPr lang="mk" dirty="0"/>
          </a:p>
          <a:p>
            <a:pPr marL="0" indent="0" algn="just" rtl="0">
              <a:buNone/>
            </a:pPr>
            <a:r>
              <a:rPr lang="mk" b="0" i="0" u="none" dirty="0"/>
              <a:t>Двата термина користеми во членот 19 се технолошки неутрални </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75</a:t>
            </a:fld>
            <a:endParaRPr lang="mk" dirty="0">
              <a:solidFill>
                <a:schemeClr val="tx1"/>
              </a:solidFill>
            </a:endParaRPr>
          </a:p>
        </p:txBody>
      </p:sp>
    </p:spTree>
    <p:extLst>
      <p:ext uri="{BB962C8B-B14F-4D97-AF65-F5344CB8AC3E}">
        <p14:creationId xmlns:p14="http://schemas.microsoft.com/office/powerpoint/2010/main" val="75295668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118787" name="Rectangle 3"/>
          <p:cNvSpPr>
            <a:spLocks noGrp="1" noChangeArrowheads="1"/>
          </p:cNvSpPr>
          <p:nvPr>
            <p:ph type="body" idx="1"/>
          </p:nvPr>
        </p:nvSpPr>
        <p:spPr>
          <a:xfrm>
            <a:off x="457200" y="1569720"/>
            <a:ext cx="8229600" cy="4635818"/>
          </a:xfrm>
        </p:spPr>
        <p:txBody>
          <a:bodyPr rtlCol="0">
            <a:normAutofit fontScale="92500" lnSpcReduction="10000"/>
          </a:bodyPr>
          <a:lstStyle/>
          <a:p>
            <a:pPr marL="514350" indent="-514350" algn="just" rtl="0" eaLnBrk="1" fontAlgn="auto" hangingPunct="1">
              <a:spcBef>
                <a:spcPts val="600"/>
              </a:spcBef>
              <a:spcAft>
                <a:spcPts val="1200"/>
              </a:spcAft>
              <a:buFont typeface="+mj-lt"/>
              <a:buAutoNum type="arabicPeriod"/>
              <a:defRPr/>
            </a:pPr>
            <a:r>
              <a:rPr lang="mk" sz="3000" b="0" i="0" u="none">
                <a:latin typeface="+mj-lt"/>
              </a:rPr>
              <a:t>Секоја Страна треба да усвои такви законодавни и останати мерки кои се потребни да ги овласти своите надлежни органи да можат да пребаруваат или слично да пристапат до:</a:t>
            </a:r>
          </a:p>
          <a:p>
            <a:pPr marL="914400" lvl="1" indent="-514350" algn="just" rtl="0" eaLnBrk="1" fontAlgn="auto" hangingPunct="1">
              <a:spcBef>
                <a:spcPts val="600"/>
              </a:spcBef>
              <a:spcAft>
                <a:spcPts val="1200"/>
              </a:spcAft>
              <a:buFont typeface="+mj-lt"/>
              <a:buAutoNum type="alphaLcParenR"/>
              <a:defRPr/>
            </a:pPr>
            <a:r>
              <a:rPr lang="mk" sz="3200" b="1" i="0" u="none">
                <a:solidFill>
                  <a:srgbClr val="FF0000"/>
                </a:solidFill>
                <a:latin typeface="+mj-lt"/>
              </a:rPr>
              <a:t>компјутерски систем или до некој негов дел и до компјутерските податоци кои се чуваат во нив</a:t>
            </a:r>
            <a:r>
              <a:rPr lang="mk" sz="2600" b="0" i="0" u="none">
                <a:latin typeface="+mj-lt"/>
              </a:rPr>
              <a:t>; и</a:t>
            </a:r>
          </a:p>
          <a:p>
            <a:pPr marL="914400" lvl="1" indent="-514350" algn="just" rtl="0" eaLnBrk="1" fontAlgn="auto" hangingPunct="1">
              <a:spcBef>
                <a:spcPts val="600"/>
              </a:spcBef>
              <a:spcAft>
                <a:spcPts val="1200"/>
              </a:spcAft>
              <a:buFont typeface="+mj-lt"/>
              <a:buAutoNum type="alphaLcParenR"/>
              <a:defRPr/>
            </a:pPr>
            <a:r>
              <a:rPr lang="mk" sz="3200" b="1" i="0" u="none">
                <a:solidFill>
                  <a:srgbClr val="FF0000"/>
                </a:solidFill>
                <a:latin typeface="+mj-lt"/>
              </a:rPr>
              <a:t>медиум за чување компјутерски податоци во кој компјутерските податоци можат да се чуваат</a:t>
            </a:r>
            <a:r>
              <a:rPr lang="mk" sz="3200" b="0" i="0" u="none">
                <a:latin typeface="+mj-lt"/>
              </a:rPr>
              <a:t> </a:t>
            </a:r>
            <a:r>
              <a:rPr lang="mk" sz="2600" b="0" i="0" u="none">
                <a:latin typeface="+mj-lt"/>
              </a:rPr>
              <a:t>на нејзина територија</a:t>
            </a:r>
            <a:endParaRPr lang="mk" sz="2600" dirty="0">
              <a:latin typeface="+mj-lt"/>
            </a:endParaRP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76</a:t>
            </a:fld>
            <a:endParaRPr lang="mk" dirty="0">
              <a:solidFill>
                <a:schemeClr val="tx1"/>
              </a:solidFill>
            </a:endParaRPr>
          </a:p>
        </p:txBody>
      </p:sp>
    </p:spTree>
    <p:extLst>
      <p:ext uri="{BB962C8B-B14F-4D97-AF65-F5344CB8AC3E}">
        <p14:creationId xmlns:p14="http://schemas.microsoft.com/office/powerpoint/2010/main" val="292346038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Компјутерски систем или медиум за чување компјутерски податоци</a:t>
            </a:r>
            <a:endParaRPr lang="mk" sz="3600" b="1" dirty="0"/>
          </a:p>
        </p:txBody>
      </p:sp>
      <p:sp>
        <p:nvSpPr>
          <p:cNvPr id="3" name="Content Placeholder 2"/>
          <p:cNvSpPr>
            <a:spLocks noGrp="1"/>
          </p:cNvSpPr>
          <p:nvPr>
            <p:ph idx="1"/>
          </p:nvPr>
        </p:nvSpPr>
        <p:spPr>
          <a:xfrm>
            <a:off x="635000" y="1502865"/>
            <a:ext cx="7929880" cy="4525963"/>
          </a:xfrm>
        </p:spPr>
        <p:txBody>
          <a:bodyPr/>
          <a:lstStyle/>
          <a:p>
            <a:pPr algn="just" rtl="0"/>
            <a:r>
              <a:rPr lang="mk" sz="2400" b="0" i="0" u="none" dirty="0"/>
              <a:t>Службениците за спроведување закони можат да вршат претрес и да пристапат до компјутерските податоци кои се:</a:t>
            </a:r>
          </a:p>
          <a:p>
            <a:pPr lvl="1" algn="just" rtl="0"/>
            <a:r>
              <a:rPr lang="mk" sz="2400" b="0" i="0" u="none" dirty="0"/>
              <a:t>Во компјутерскиот систем</a:t>
            </a:r>
          </a:p>
          <a:p>
            <a:pPr lvl="1" algn="just" rtl="0"/>
            <a:r>
              <a:rPr lang="mk" sz="2400" b="0" i="0" u="none" dirty="0"/>
              <a:t>Во дел од компјутерскиот систем (например, поврзан уред за чување податоци)</a:t>
            </a:r>
          </a:p>
          <a:p>
            <a:pPr lvl="1" algn="just" rtl="0"/>
            <a:r>
              <a:rPr lang="mk" sz="2400" b="0" i="0" u="none" dirty="0"/>
              <a:t>На независен ,едиум за чување податоци (на пример, дискета)</a:t>
            </a:r>
          </a:p>
          <a:p>
            <a:pPr algn="just" rtl="0"/>
            <a:endParaRPr lang="mk" sz="2400" dirty="0" smtClean="0"/>
          </a:p>
          <a:p>
            <a:pPr algn="just" rtl="0"/>
            <a:r>
              <a:rPr lang="mk" sz="2400" b="0" i="0" u="none" dirty="0"/>
              <a:t>Можат но не мораат да вклучаѕ податоци во тек на пренос (на пример, неотворена електронска порака во поштенското сандаче на ISP додека примателот не го преземе</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77</a:t>
            </a:fld>
            <a:endParaRPr lang="mk" dirty="0">
              <a:solidFill>
                <a:schemeClr val="tx1"/>
              </a:solidFill>
            </a:endParaRPr>
          </a:p>
        </p:txBody>
      </p:sp>
    </p:spTree>
    <p:extLst>
      <p:ext uri="{BB962C8B-B14F-4D97-AF65-F5344CB8AC3E}">
        <p14:creationId xmlns:p14="http://schemas.microsoft.com/office/powerpoint/2010/main" val="396203711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37360"/>
            <a:ext cx="8229600" cy="4800600"/>
          </a:xfrm>
        </p:spPr>
        <p:txBody>
          <a:bodyPr rtlCol="0">
            <a:normAutofit fontScale="70000" lnSpcReduction="20000"/>
          </a:bodyPr>
          <a:lstStyle/>
          <a:p>
            <a:pPr marL="712788" indent="-712788" algn="just" rtl="0" eaLnBrk="1" fontAlgn="auto" hangingPunct="1">
              <a:lnSpc>
                <a:spcPct val="120000"/>
              </a:lnSpc>
              <a:spcAft>
                <a:spcPts val="0"/>
              </a:spcAft>
              <a:buFont typeface="+mj-lt"/>
              <a:buAutoNum type="arabicPeriod" startAt="2"/>
              <a:defRPr/>
            </a:pPr>
            <a:r>
              <a:rPr lang="mk" b="0" i="0" u="none" dirty="0"/>
              <a:t>Секоја страна треба да усвои такво законодавство и останати неопходни мерки за да осигура дека дека кога нејзините органи вршат пребарување или на сличен начин пристапуваат до одреден компјутерски систем или некој негов дел, во осгласност со ставот 1.а, и кога постои основано сомнение дека податoците кои се бараат се чуваат во друг компјутерски систем или некој негов дел на нејзина територија, </a:t>
            </a:r>
            <a:r>
              <a:rPr lang="mk" b="0" i="0" u="none" dirty="0" smtClean="0"/>
              <a:t>и таквите </a:t>
            </a:r>
            <a:r>
              <a:rPr lang="mk" b="0" i="0" u="none" dirty="0"/>
              <a:t>податоци се законски пристапни од или достапни во почетниот систем, органите ќе бидат во можност експедитивно </a:t>
            </a:r>
            <a:r>
              <a:rPr lang="mk" sz="3900" b="1" i="0" u="none" dirty="0">
                <a:solidFill>
                  <a:srgbClr val="FF0000"/>
                </a:solidFill>
              </a:rPr>
              <a:t>да го прошират пребарувањето или на сличен начин да пристапат</a:t>
            </a:r>
            <a:r>
              <a:rPr lang="mk" sz="3900" b="0" i="0" u="none" dirty="0"/>
              <a:t> </a:t>
            </a:r>
            <a:r>
              <a:rPr lang="mk" b="0" i="0" u="none" dirty="0"/>
              <a:t>до другиот систем</a:t>
            </a:r>
            <a:r>
              <a:rPr lang="mk" b="0" i="0" u="none" dirty="0" smtClean="0"/>
              <a:t>.   </a:t>
            </a:r>
            <a:endParaRPr lang="mk" b="0" i="0" u="none" dirty="0"/>
          </a:p>
          <a:p>
            <a:pPr algn="just" rtl="0" eaLnBrk="1" fontAlgn="auto" hangingPunct="1">
              <a:lnSpc>
                <a:spcPct val="120000"/>
              </a:lnSpc>
              <a:spcAft>
                <a:spcPts val="0"/>
              </a:spcAft>
              <a:buFont typeface="Arial"/>
              <a:buNone/>
              <a:defRPr/>
            </a:pPr>
            <a:endParaRPr lang="mk"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78</a:t>
            </a:fld>
            <a:endParaRPr lang="mk" dirty="0">
              <a:solidFill>
                <a:schemeClr val="tx1"/>
              </a:solidFill>
            </a:endParaRPr>
          </a:p>
        </p:txBody>
      </p:sp>
    </p:spTree>
    <p:extLst>
      <p:ext uri="{BB962C8B-B14F-4D97-AF65-F5344CB8AC3E}">
        <p14:creationId xmlns:p14="http://schemas.microsoft.com/office/powerpoint/2010/main" val="279270855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Проширен претрес или сличен пристап</a:t>
            </a:r>
            <a:endParaRPr lang="mk" sz="3600" b="1" dirty="0"/>
          </a:p>
        </p:txBody>
      </p:sp>
      <p:sp>
        <p:nvSpPr>
          <p:cNvPr id="3" name="Content Placeholder 2"/>
          <p:cNvSpPr>
            <a:spLocks noGrp="1"/>
          </p:cNvSpPr>
          <p:nvPr>
            <p:ph idx="1"/>
          </p:nvPr>
        </p:nvSpPr>
        <p:spPr>
          <a:xfrm>
            <a:off x="558800" y="1417638"/>
            <a:ext cx="8051800" cy="4525963"/>
          </a:xfrm>
        </p:spPr>
        <p:txBody>
          <a:bodyPr/>
          <a:lstStyle/>
          <a:p>
            <a:pPr algn="just" rtl="0"/>
            <a:r>
              <a:rPr lang="mk" sz="2800" b="0" i="0" u="none" dirty="0"/>
              <a:t>Проширен претрес или сличен пристап до друг компјутерскиот систем или до некој негов дел:</a:t>
            </a:r>
          </a:p>
          <a:p>
            <a:pPr lvl="1" algn="just" rtl="0"/>
            <a:r>
              <a:rPr lang="mk" sz="2400" b="0" i="0" u="none" dirty="0"/>
              <a:t>Основи да се верува дека потребните податцои се во тој компјутерски систем или во некој негов дел</a:t>
            </a:r>
          </a:p>
          <a:p>
            <a:pPr lvl="1" algn="just" rtl="0"/>
            <a:r>
              <a:rPr lang="mk" sz="2400" b="0" i="0" u="none" dirty="0"/>
              <a:t>Другиот компјутерски систем или некој негов дел се наоѓаат на територијата</a:t>
            </a:r>
          </a:p>
          <a:p>
            <a:pPr algn="just" rtl="0"/>
            <a:r>
              <a:rPr lang="mk" sz="2800" b="0" i="0" u="none" dirty="0"/>
              <a:t>Проширувањето може да биде условено (на пример, овластување од судски или некој друг орган)</a:t>
            </a:r>
          </a:p>
          <a:p>
            <a:pPr algn="just" rtl="0"/>
            <a:r>
              <a:rPr lang="mk" sz="2800" b="0" i="0" u="none" dirty="0"/>
              <a:t>Податоците кои се предмет на проширувањето мораат да бидат законски пристапни/достапни од почетниот компјутерски систем</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79</a:t>
            </a:fld>
            <a:endParaRPr lang="mk" dirty="0">
              <a:solidFill>
                <a:schemeClr val="tx1"/>
              </a:solidFill>
            </a:endParaRPr>
          </a:p>
        </p:txBody>
      </p:sp>
    </p:spTree>
    <p:extLst>
      <p:ext uri="{BB962C8B-B14F-4D97-AF65-F5344CB8AC3E}">
        <p14:creationId xmlns:p14="http://schemas.microsoft.com/office/powerpoint/2010/main" val="1880411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Провајдер на услуги</a:t>
            </a:r>
            <a:endParaRPr lang="mk" sz="3400" dirty="0"/>
          </a:p>
        </p:txBody>
      </p:sp>
      <p:sp>
        <p:nvSpPr>
          <p:cNvPr id="3" name="Content Placeholder 2"/>
          <p:cNvSpPr>
            <a:spLocks noGrp="1"/>
          </p:cNvSpPr>
          <p:nvPr>
            <p:ph idx="1"/>
          </p:nvPr>
        </p:nvSpPr>
        <p:spPr>
          <a:xfrm>
            <a:off x="500742" y="1443237"/>
            <a:ext cx="8229600" cy="5191154"/>
          </a:xfrm>
        </p:spPr>
        <p:txBody>
          <a:bodyPr>
            <a:normAutofit fontScale="92500" lnSpcReduction="10000"/>
          </a:bodyPr>
          <a:lstStyle/>
          <a:p>
            <a:pPr algn="just" rtl="0">
              <a:spcBef>
                <a:spcPts val="600"/>
              </a:spcBef>
              <a:spcAft>
                <a:spcPts val="1200"/>
              </a:spcAft>
            </a:pPr>
            <a:r>
              <a:rPr lang="mk" sz="2800" b="0" i="0" u="none"/>
              <a:t>Вклучува:	</a:t>
            </a:r>
          </a:p>
          <a:p>
            <a:pPr lvl="1" algn="just" rtl="0">
              <a:spcBef>
                <a:spcPts val="600"/>
              </a:spcBef>
              <a:spcAft>
                <a:spcPts val="1200"/>
              </a:spcAft>
            </a:pPr>
            <a:r>
              <a:rPr lang="mk" sz="2400" b="0" i="0" u="none"/>
              <a:t>Лица што </a:t>
            </a:r>
            <a:r>
              <a:rPr lang="mk" sz="2400" b="1" i="0" u="sng"/>
              <a:t>обезбедуваат можност за комуницирање</a:t>
            </a:r>
            <a:r>
              <a:rPr lang="mk" sz="2400" b="0" i="0" u="none"/>
              <a:t> по пат на компјутерски систем</a:t>
            </a:r>
          </a:p>
          <a:p>
            <a:pPr lvl="1" algn="just" rtl="0">
              <a:spcBef>
                <a:spcPts val="600"/>
              </a:spcBef>
              <a:spcAft>
                <a:spcPts val="1200"/>
              </a:spcAft>
            </a:pPr>
            <a:r>
              <a:rPr lang="mk" sz="2400" b="0" i="0" u="none"/>
              <a:t>Секое лице што </a:t>
            </a:r>
            <a:r>
              <a:rPr lang="mk" sz="2400" b="1" i="0" u="sng"/>
              <a:t>обработува/складира компјутерски податоци</a:t>
            </a:r>
            <a:r>
              <a:rPr lang="mk" sz="2400" b="0" i="0" u="none"/>
              <a:t> за сметка за таквите лица</a:t>
            </a:r>
          </a:p>
          <a:p>
            <a:pPr algn="just" rtl="0">
              <a:spcBef>
                <a:spcPts val="600"/>
              </a:spcBef>
              <a:spcAft>
                <a:spcPts val="1200"/>
              </a:spcAft>
            </a:pPr>
            <a:r>
              <a:rPr lang="mk" sz="2800" b="0" i="0" u="none"/>
              <a:t>Вклучува и </a:t>
            </a:r>
            <a:r>
              <a:rPr lang="mk" sz="2800" b="1" i="0" u="sng"/>
              <a:t>приватни</a:t>
            </a:r>
            <a:r>
              <a:rPr lang="mk" sz="2800" b="0" i="0" u="sng"/>
              <a:t> </a:t>
            </a:r>
            <a:r>
              <a:rPr lang="mk" sz="2800" b="0" i="0" u="none"/>
              <a:t>и </a:t>
            </a:r>
            <a:r>
              <a:rPr lang="mk" sz="2800" b="1" i="0" u="sng"/>
              <a:t>јавни</a:t>
            </a:r>
            <a:r>
              <a:rPr lang="mk" sz="2800" b="0" i="0" u="none"/>
              <a:t> лица</a:t>
            </a:r>
          </a:p>
          <a:p>
            <a:pPr algn="just" rtl="0">
              <a:spcBef>
                <a:spcPts val="600"/>
              </a:spcBef>
              <a:spcAft>
                <a:spcPts val="1200"/>
              </a:spcAft>
            </a:pPr>
            <a:r>
              <a:rPr lang="mk" sz="2800" b="0" i="0" u="none"/>
              <a:t>Ирелевантно е дали </a:t>
            </a:r>
            <a:r>
              <a:rPr lang="mk" sz="2800" b="1" i="0" u="sng"/>
              <a:t>корисниците формираат затворена група</a:t>
            </a:r>
            <a:r>
              <a:rPr lang="mk" sz="2800" b="0" i="0" u="none"/>
              <a:t> или дали </a:t>
            </a:r>
            <a:r>
              <a:rPr lang="mk" sz="2800" b="1" i="0" u="sng"/>
              <a:t>провајдерите нудат услуги на јавноста</a:t>
            </a:r>
          </a:p>
          <a:p>
            <a:pPr algn="just" rtl="0">
              <a:spcBef>
                <a:spcPts val="600"/>
              </a:spcBef>
              <a:spcAft>
                <a:spcPts val="1200"/>
              </a:spcAft>
            </a:pPr>
            <a:r>
              <a:rPr lang="mk" sz="2800" b="0" i="0" u="none"/>
              <a:t>Ирелевантно е дали услугите се обезбедуваат </a:t>
            </a:r>
            <a:r>
              <a:rPr lang="mk" sz="2800" b="1" i="0" u="sng"/>
              <a:t>бесплатно</a:t>
            </a:r>
            <a:r>
              <a:rPr lang="mk" sz="2800" b="0" i="0" u="none"/>
              <a:t> или </a:t>
            </a:r>
            <a:r>
              <a:rPr lang="mk" sz="2800" b="1" i="0" u="sng"/>
              <a:t>за надоместок </a:t>
            </a:r>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8</a:t>
            </a:fld>
            <a:endParaRPr lang="mk" dirty="0"/>
          </a:p>
        </p:txBody>
      </p:sp>
    </p:spTree>
    <p:extLst>
      <p:ext uri="{BB962C8B-B14F-4D97-AF65-F5344CB8AC3E}">
        <p14:creationId xmlns:p14="http://schemas.microsoft.com/office/powerpoint/2010/main" val="209082901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5920"/>
            <a:ext cx="8229600" cy="4984433"/>
          </a:xfrm>
        </p:spPr>
        <p:txBody>
          <a:bodyPr rtlCol="0">
            <a:normAutofit fontScale="70000" lnSpcReduction="20000"/>
          </a:bodyPr>
          <a:lstStyle/>
          <a:p>
            <a:pPr marL="514350" indent="-514350" algn="just" rtl="0" eaLnBrk="1" fontAlgn="auto" hangingPunct="1">
              <a:lnSpc>
                <a:spcPct val="110000"/>
              </a:lnSpc>
              <a:spcBef>
                <a:spcPts val="600"/>
              </a:spcBef>
              <a:spcAft>
                <a:spcPts val="1200"/>
              </a:spcAft>
              <a:buFont typeface="+mj-lt"/>
              <a:buAutoNum type="arabicPeriod" startAt="3"/>
              <a:defRPr/>
            </a:pPr>
            <a:r>
              <a:rPr lang="mk" b="0" i="0" u="none" dirty="0"/>
              <a:t>Секоја страна треба да усвои такви законодавни и други мерки кои се неопходни за да ги овласти своите </a:t>
            </a:r>
            <a:r>
              <a:rPr lang="mk" sz="4100" b="1" i="0" u="none" dirty="0">
                <a:solidFill>
                  <a:srgbClr val="FF0000"/>
                </a:solidFill>
              </a:rPr>
              <a:t>надлежни </a:t>
            </a:r>
            <a:r>
              <a:rPr lang="mk" sz="4100" b="1" i="0" u="none" dirty="0" smtClean="0">
                <a:solidFill>
                  <a:srgbClr val="FF0000"/>
                </a:solidFill>
              </a:rPr>
              <a:t>органи</a:t>
            </a:r>
            <a:r>
              <a:rPr lang="mk" sz="4100" b="0" i="0" u="none" dirty="0" smtClean="0"/>
              <a:t> </a:t>
            </a:r>
            <a:r>
              <a:rPr lang="mk" b="0" i="0" u="none" dirty="0" smtClean="0"/>
              <a:t>да </a:t>
            </a:r>
            <a:r>
              <a:rPr lang="mk" b="0" i="0" u="none" dirty="0"/>
              <a:t>запленат или на сличен начин да обезбедат компјутерски податоци до кои е пристапено во согласност со ставовите 1 и 2. Овие мерки ќе вклучат овластувања за:</a:t>
            </a:r>
          </a:p>
          <a:p>
            <a:pPr marL="914400" lvl="1" indent="-514350" algn="just" rtl="0" eaLnBrk="1" fontAlgn="auto" hangingPunct="1">
              <a:lnSpc>
                <a:spcPct val="110000"/>
              </a:lnSpc>
              <a:spcBef>
                <a:spcPts val="600"/>
              </a:spcBef>
              <a:spcAft>
                <a:spcPts val="1200"/>
              </a:spcAft>
              <a:buFont typeface="+mj-lt"/>
              <a:buAutoNum type="alphaLcParenR"/>
              <a:defRPr/>
            </a:pPr>
            <a:r>
              <a:rPr lang="mk" b="0" i="0" u="none" dirty="0"/>
              <a:t>заплена или на сличен начин обезбедување на компјутерски систем или некој негов дел или медиум за чување податоци;</a:t>
            </a:r>
          </a:p>
          <a:p>
            <a:pPr marL="914400" lvl="1" indent="-514350" algn="just" rtl="0" eaLnBrk="1" fontAlgn="auto" hangingPunct="1">
              <a:lnSpc>
                <a:spcPct val="110000"/>
              </a:lnSpc>
              <a:spcBef>
                <a:spcPts val="600"/>
              </a:spcBef>
              <a:spcAft>
                <a:spcPts val="1200"/>
              </a:spcAft>
              <a:buFont typeface="+mj-lt"/>
              <a:buAutoNum type="alphaLcParenR"/>
              <a:defRPr/>
            </a:pPr>
            <a:r>
              <a:rPr lang="mk" b="0" i="0" u="none" dirty="0"/>
              <a:t>правење и задржување копии на овие компјутерски податоци;</a:t>
            </a:r>
          </a:p>
          <a:p>
            <a:pPr marL="914400" lvl="1" indent="-514350" algn="just" rtl="0" eaLnBrk="1" fontAlgn="auto" hangingPunct="1">
              <a:lnSpc>
                <a:spcPct val="110000"/>
              </a:lnSpc>
              <a:spcBef>
                <a:spcPts val="600"/>
              </a:spcBef>
              <a:spcAft>
                <a:spcPts val="1200"/>
              </a:spcAft>
              <a:buFont typeface="+mj-lt"/>
              <a:buAutoNum type="alphaLcParenR"/>
              <a:defRPr/>
            </a:pPr>
            <a:r>
              <a:rPr lang="mk" b="0" i="0" u="none" dirty="0"/>
              <a:t>одржување на интегритетот на релевантните зачувани компјутерски податоци;</a:t>
            </a:r>
          </a:p>
          <a:p>
            <a:pPr marL="914400" lvl="1" indent="-514350" algn="just" rtl="0" eaLnBrk="1" fontAlgn="auto" hangingPunct="1">
              <a:lnSpc>
                <a:spcPct val="110000"/>
              </a:lnSpc>
              <a:spcBef>
                <a:spcPts val="600"/>
              </a:spcBef>
              <a:spcAft>
                <a:spcPts val="1200"/>
              </a:spcAft>
              <a:buFont typeface="+mj-lt"/>
              <a:buAutoNum type="alphaLcParenR"/>
              <a:defRPr/>
            </a:pPr>
            <a:r>
              <a:rPr lang="mk" b="0" i="0" u="none" dirty="0"/>
              <a:t>да се направат непристапни или да се отстранат оние компјутерски податоци во пристапениот компјутерски систем. </a:t>
            </a:r>
          </a:p>
          <a:p>
            <a:pPr algn="just" rtl="0" eaLnBrk="1" fontAlgn="auto" hangingPunct="1">
              <a:lnSpc>
                <a:spcPct val="110000"/>
              </a:lnSpc>
              <a:spcBef>
                <a:spcPts val="600"/>
              </a:spcBef>
              <a:spcAft>
                <a:spcPts val="1200"/>
              </a:spcAft>
              <a:buFont typeface="Arial"/>
              <a:buChar char="•"/>
              <a:defRPr/>
            </a:pPr>
            <a:endParaRPr lang="mk"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80</a:t>
            </a:fld>
            <a:endParaRPr lang="mk" dirty="0">
              <a:solidFill>
                <a:schemeClr val="tx1"/>
              </a:solidFill>
            </a:endParaRPr>
          </a:p>
        </p:txBody>
      </p:sp>
    </p:spTree>
    <p:extLst>
      <p:ext uri="{BB962C8B-B14F-4D97-AF65-F5344CB8AC3E}">
        <p14:creationId xmlns:p14="http://schemas.microsoft.com/office/powerpoint/2010/main" val="74189983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Надлежни органи</a:t>
            </a:r>
            <a:endParaRPr lang="mk" sz="3600" b="1" dirty="0"/>
          </a:p>
        </p:txBody>
      </p:sp>
      <p:sp>
        <p:nvSpPr>
          <p:cNvPr id="3" name="Content Placeholder 2"/>
          <p:cNvSpPr>
            <a:spLocks noGrp="1"/>
          </p:cNvSpPr>
          <p:nvPr>
            <p:ph idx="1"/>
          </p:nvPr>
        </p:nvSpPr>
        <p:spPr>
          <a:xfrm>
            <a:off x="635000" y="1493838"/>
            <a:ext cx="8051800" cy="4525963"/>
          </a:xfrm>
        </p:spPr>
        <p:txBody>
          <a:bodyPr/>
          <a:lstStyle/>
          <a:p>
            <a:pPr algn="just" rtl="0"/>
            <a:r>
              <a:rPr lang="mk" b="0" i="0" u="none"/>
              <a:t>Можат да бидат:</a:t>
            </a:r>
          </a:p>
          <a:p>
            <a:pPr lvl="1" algn="just" rtl="0"/>
            <a:r>
              <a:rPr lang="mk" b="0" i="0" u="none"/>
              <a:t>Службеници за спроведување закони</a:t>
            </a:r>
          </a:p>
          <a:p>
            <a:pPr lvl="1" algn="just" rtl="0"/>
            <a:r>
              <a:rPr lang="mk" b="0" i="0" u="none"/>
              <a:t>Судски службеник</a:t>
            </a:r>
          </a:p>
          <a:p>
            <a:pPr lvl="1" algn="just" rtl="0"/>
            <a:r>
              <a:rPr lang="mk" b="0" i="0" u="none"/>
              <a:t>Обвинител или судија</a:t>
            </a:r>
            <a:endParaRPr lang="mk" dirty="0" smtClean="0"/>
          </a:p>
          <a:p>
            <a:pPr lvl="1" algn="just" rtl="0"/>
            <a:r>
              <a:rPr lang="mk" b="0" i="0" u="none"/>
              <a:t>Административни службеник</a:t>
            </a:r>
          </a:p>
          <a:p>
            <a:pPr lvl="1" algn="just" rtl="0"/>
            <a:endParaRPr lang="mk" dirty="0"/>
          </a:p>
          <a:p>
            <a:pPr algn="just" rtl="0"/>
            <a:r>
              <a:rPr lang="mk" b="0" i="0" u="none"/>
              <a:t>Може да варира во зависност од типот на компјутерските податоци кои се бараат </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81</a:t>
            </a:fld>
            <a:endParaRPr lang="mk" dirty="0">
              <a:solidFill>
                <a:schemeClr val="tx1"/>
              </a:solidFill>
            </a:endParaRPr>
          </a:p>
        </p:txBody>
      </p:sp>
    </p:spTree>
    <p:extLst>
      <p:ext uri="{BB962C8B-B14F-4D97-AF65-F5344CB8AC3E}">
        <p14:creationId xmlns:p14="http://schemas.microsoft.com/office/powerpoint/2010/main" val="186216424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98320"/>
            <a:ext cx="8229600" cy="4740593"/>
          </a:xfrm>
        </p:spPr>
        <p:txBody>
          <a:bodyPr rtlCol="0">
            <a:normAutofit fontScale="70000" lnSpcReduction="20000"/>
          </a:bodyPr>
          <a:lstStyle/>
          <a:p>
            <a:pPr marL="514350" indent="-514350" algn="just" rtl="0" eaLnBrk="1" fontAlgn="auto" hangingPunct="1">
              <a:spcBef>
                <a:spcPts val="600"/>
              </a:spcBef>
              <a:spcAft>
                <a:spcPts val="1200"/>
              </a:spcAft>
              <a:buFont typeface="+mj-lt"/>
              <a:buAutoNum type="arabicPeriod" startAt="3"/>
              <a:defRPr/>
            </a:pPr>
            <a:r>
              <a:rPr lang="mk" b="0" i="0" u="none"/>
              <a:t>Секоја страна треба да усвои такви законодавни и други мерки кои се неопходни за да ги овласти своите надлежни органи да запленат или на сличен начин да обезбедат компјутерски податоци до кои е пристапено во согласност со ставовите 1 и 2. Овие мерки ќе вклучат овластувања за:</a:t>
            </a:r>
          </a:p>
          <a:p>
            <a:pPr marL="914400" lvl="1" indent="-514350" algn="just" rtl="0" eaLnBrk="1" fontAlgn="auto" hangingPunct="1">
              <a:spcBef>
                <a:spcPts val="600"/>
              </a:spcBef>
              <a:spcAft>
                <a:spcPts val="1200"/>
              </a:spcAft>
              <a:buFont typeface="+mj-lt"/>
              <a:buAutoNum type="alphaLcParenR"/>
              <a:defRPr/>
            </a:pPr>
            <a:r>
              <a:rPr lang="mk" sz="3300" b="1" i="0" u="none">
                <a:solidFill>
                  <a:srgbClr val="FF0000"/>
                </a:solidFill>
              </a:rPr>
              <a:t>заплена или на сличен начин обезбедување на компјутерски систем или некој негов дел или медиум за чување податоци</a:t>
            </a:r>
            <a:r>
              <a:rPr lang="mk" b="0" i="0" u="none"/>
              <a:t>;</a:t>
            </a:r>
          </a:p>
          <a:p>
            <a:pPr marL="914400" lvl="1" indent="-514350" algn="just" rtl="0" eaLnBrk="1" fontAlgn="auto" hangingPunct="1">
              <a:spcBef>
                <a:spcPts val="600"/>
              </a:spcBef>
              <a:spcAft>
                <a:spcPts val="1200"/>
              </a:spcAft>
              <a:buFont typeface="+mj-lt"/>
              <a:buAutoNum type="alphaLcParenR"/>
              <a:defRPr/>
            </a:pPr>
            <a:r>
              <a:rPr lang="mk" b="0" i="0" u="none"/>
              <a:t>правење и задржување копии на овие компјутерски податоци;</a:t>
            </a:r>
          </a:p>
          <a:p>
            <a:pPr marL="914400" lvl="1" indent="-514350" algn="just" rtl="0" eaLnBrk="1" fontAlgn="auto" hangingPunct="1">
              <a:spcBef>
                <a:spcPts val="600"/>
              </a:spcBef>
              <a:spcAft>
                <a:spcPts val="1200"/>
              </a:spcAft>
              <a:buFont typeface="+mj-lt"/>
              <a:buAutoNum type="alphaLcParenR"/>
              <a:defRPr/>
            </a:pPr>
            <a:r>
              <a:rPr lang="mk" b="0" i="0" u="none"/>
              <a:t>одржување на интегритетот на релевантните зачувани компјутерски податоци;</a:t>
            </a:r>
          </a:p>
          <a:p>
            <a:pPr marL="914400" lvl="1" indent="-514350" algn="just" rtl="0" eaLnBrk="1" fontAlgn="auto" hangingPunct="1">
              <a:spcBef>
                <a:spcPts val="600"/>
              </a:spcBef>
              <a:spcAft>
                <a:spcPts val="1200"/>
              </a:spcAft>
              <a:buFont typeface="+mj-lt"/>
              <a:buAutoNum type="alphaLcParenR"/>
              <a:defRPr/>
            </a:pPr>
            <a:r>
              <a:rPr lang="mk" b="0" i="0" u="none"/>
              <a:t>да се направат непристапни или да се отстранат оние компјутерски податоци во пристапениот компјутерски систем. </a:t>
            </a:r>
          </a:p>
          <a:p>
            <a:pPr algn="just" rtl="0" eaLnBrk="1" fontAlgn="auto" hangingPunct="1">
              <a:spcBef>
                <a:spcPts val="600"/>
              </a:spcBef>
              <a:spcAft>
                <a:spcPts val="1200"/>
              </a:spcAft>
              <a:buFont typeface="Arial"/>
              <a:buChar char="•"/>
              <a:defRPr/>
            </a:pPr>
            <a:endParaRPr lang="mk"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82</a:t>
            </a:fld>
            <a:endParaRPr lang="mk" dirty="0">
              <a:solidFill>
                <a:schemeClr val="tx1"/>
              </a:solidFill>
            </a:endParaRPr>
          </a:p>
        </p:txBody>
      </p:sp>
    </p:spTree>
    <p:extLst>
      <p:ext uri="{BB962C8B-B14F-4D97-AF65-F5344CB8AC3E}">
        <p14:creationId xmlns:p14="http://schemas.microsoft.com/office/powerpoint/2010/main" val="216731857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Заплена или слично обезбедување </a:t>
            </a:r>
            <a:endParaRPr lang="mk" sz="3600" b="1" dirty="0"/>
          </a:p>
        </p:txBody>
      </p:sp>
      <p:sp>
        <p:nvSpPr>
          <p:cNvPr id="3" name="Content Placeholder 2"/>
          <p:cNvSpPr>
            <a:spLocks noGrp="1"/>
          </p:cNvSpPr>
          <p:nvPr>
            <p:ph idx="1"/>
          </p:nvPr>
        </p:nvSpPr>
        <p:spPr>
          <a:xfrm>
            <a:off x="457200" y="1600518"/>
            <a:ext cx="8351520" cy="4525963"/>
          </a:xfrm>
        </p:spPr>
        <p:txBody>
          <a:bodyPr/>
          <a:lstStyle/>
          <a:p>
            <a:pPr marL="0" indent="0" algn="just" rtl="0">
              <a:spcBef>
                <a:spcPts val="600"/>
              </a:spcBef>
              <a:spcAft>
                <a:spcPts val="600"/>
              </a:spcAft>
              <a:buNone/>
            </a:pPr>
            <a:r>
              <a:rPr lang="mk" b="1" i="0" u="none"/>
              <a:t>Заплена:</a:t>
            </a:r>
            <a:r>
              <a:rPr lang="mk" b="0" i="0" u="none"/>
              <a:t> </a:t>
            </a:r>
          </a:p>
          <a:p>
            <a:pPr algn="just" rtl="0">
              <a:spcBef>
                <a:spcPts val="0"/>
              </a:spcBef>
              <a:spcAft>
                <a:spcPts val="1200"/>
              </a:spcAft>
            </a:pPr>
            <a:r>
              <a:rPr lang="mk" sz="2800" b="0" i="0" u="none"/>
              <a:t>одземање на физички медиум на кој се снимени податоци или информации, или правење и задржување копија од таквите информации</a:t>
            </a:r>
            <a:endParaRPr lang="mk" sz="2800" dirty="0"/>
          </a:p>
          <a:p>
            <a:pPr marL="0" indent="0" algn="just" rtl="0">
              <a:spcBef>
                <a:spcPts val="600"/>
              </a:spcBef>
              <a:spcAft>
                <a:spcPts val="600"/>
              </a:spcAft>
              <a:buNone/>
            </a:pPr>
            <a:r>
              <a:rPr lang="mk" b="1" i="0" u="none"/>
              <a:t>Слично обезбедување:</a:t>
            </a:r>
            <a:r>
              <a:rPr lang="mk" b="0" i="0" u="none"/>
              <a:t> </a:t>
            </a:r>
          </a:p>
          <a:p>
            <a:pPr algn="just" rtl="0">
              <a:spcBef>
                <a:spcPts val="0"/>
              </a:spcBef>
              <a:spcAft>
                <a:spcPts val="1200"/>
              </a:spcAft>
            </a:pPr>
            <a:r>
              <a:rPr lang="mk" sz="2800" b="0" i="0" u="none"/>
              <a:t>други начини со кои нематеријалните податоци се отстрабуваат и прават недостапни</a:t>
            </a:r>
          </a:p>
          <a:p>
            <a:pPr algn="just" rtl="0">
              <a:spcBef>
                <a:spcPts val="0"/>
              </a:spcBef>
              <a:spcAft>
                <a:spcPts val="1200"/>
              </a:spcAft>
            </a:pPr>
            <a:endParaRPr lang="mk" sz="1100" dirty="0" smtClean="0"/>
          </a:p>
          <a:p>
            <a:pPr marL="0" indent="0" algn="just" rtl="0">
              <a:spcBef>
                <a:spcPts val="600"/>
              </a:spcBef>
              <a:spcAft>
                <a:spcPts val="1200"/>
              </a:spcAft>
              <a:buNone/>
            </a:pPr>
            <a:r>
              <a:rPr lang="mk" b="0" i="0" u="none"/>
              <a:t>Двата термина користеми во членот 19 се технолошки неутрални </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83</a:t>
            </a:fld>
            <a:endParaRPr lang="mk" dirty="0">
              <a:solidFill>
                <a:schemeClr val="tx1"/>
              </a:solidFill>
            </a:endParaRPr>
          </a:p>
        </p:txBody>
      </p:sp>
    </p:spTree>
    <p:extLst>
      <p:ext uri="{BB962C8B-B14F-4D97-AF65-F5344CB8AC3E}">
        <p14:creationId xmlns:p14="http://schemas.microsoft.com/office/powerpoint/2010/main" val="91497477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2120"/>
            <a:ext cx="8229600" cy="4816793"/>
          </a:xfrm>
        </p:spPr>
        <p:txBody>
          <a:bodyPr rtlCol="0">
            <a:normAutofit fontScale="70000" lnSpcReduction="20000"/>
          </a:bodyPr>
          <a:lstStyle/>
          <a:p>
            <a:pPr marL="514350" indent="-514350" algn="just" rtl="0" eaLnBrk="1" fontAlgn="auto" hangingPunct="1">
              <a:lnSpc>
                <a:spcPct val="90000"/>
              </a:lnSpc>
              <a:spcBef>
                <a:spcPts val="600"/>
              </a:spcBef>
              <a:spcAft>
                <a:spcPts val="1200"/>
              </a:spcAft>
              <a:buFont typeface="+mj-lt"/>
              <a:buAutoNum type="arabicPeriod" startAt="3"/>
              <a:defRPr/>
            </a:pPr>
            <a:r>
              <a:rPr lang="mk" b="0" i="0" u="none" dirty="0"/>
              <a:t>Секоја страна треба да усвои такви законодавни и други мерки кои се неопходни за да ги овласти своите надлежни органи да запленат или на сличен начин да обезбедат компјутерски податоци до кои е пристапено во согласност со ставовите 1 и 2. Овие мерки ќе вклучат овластувања за:</a:t>
            </a:r>
          </a:p>
          <a:p>
            <a:pPr marL="914400" lvl="1" indent="-514350" algn="just" rtl="0" eaLnBrk="1" fontAlgn="auto" hangingPunct="1">
              <a:lnSpc>
                <a:spcPct val="90000"/>
              </a:lnSpc>
              <a:spcBef>
                <a:spcPts val="600"/>
              </a:spcBef>
              <a:spcAft>
                <a:spcPts val="1200"/>
              </a:spcAft>
              <a:buFont typeface="+mj-lt"/>
              <a:buAutoNum type="alphaLcParenR"/>
              <a:defRPr/>
            </a:pPr>
            <a:r>
              <a:rPr lang="mk" b="0" i="0" u="none" dirty="0"/>
              <a:t>заплена или на сличен начин обезбедување на компјутерски систем или некој негов дел или медиум за чување податоци;</a:t>
            </a:r>
          </a:p>
          <a:p>
            <a:pPr marL="914400" lvl="1" indent="-514350" algn="just" rtl="0" eaLnBrk="1" fontAlgn="auto" hangingPunct="1">
              <a:lnSpc>
                <a:spcPct val="90000"/>
              </a:lnSpc>
              <a:spcBef>
                <a:spcPts val="600"/>
              </a:spcBef>
              <a:spcAft>
                <a:spcPts val="1200"/>
              </a:spcAft>
              <a:buFont typeface="+mj-lt"/>
              <a:buAutoNum type="alphaLcParenR"/>
              <a:defRPr/>
            </a:pPr>
            <a:r>
              <a:rPr lang="mk" sz="3800" b="1" i="0" u="none" dirty="0">
                <a:solidFill>
                  <a:srgbClr val="FF0000"/>
                </a:solidFill>
              </a:rPr>
              <a:t>правење и задржување </a:t>
            </a:r>
            <a:r>
              <a:rPr lang="mk" sz="3800" b="1" i="0" u="none" dirty="0" smtClean="0">
                <a:solidFill>
                  <a:srgbClr val="FF0000"/>
                </a:solidFill>
              </a:rPr>
              <a:t>копии</a:t>
            </a:r>
            <a:r>
              <a:rPr lang="mk" sz="3800" b="0" i="0" u="none" dirty="0" smtClean="0"/>
              <a:t> </a:t>
            </a:r>
            <a:r>
              <a:rPr lang="mk" b="0" i="0" u="none" dirty="0" smtClean="0"/>
              <a:t>на </a:t>
            </a:r>
            <a:r>
              <a:rPr lang="mk" b="0" i="0" u="none" dirty="0"/>
              <a:t>овие компјутерски податоци;</a:t>
            </a:r>
          </a:p>
          <a:p>
            <a:pPr marL="914400" lvl="1" indent="-514350" algn="just" rtl="0" eaLnBrk="1" fontAlgn="auto" hangingPunct="1">
              <a:lnSpc>
                <a:spcPct val="90000"/>
              </a:lnSpc>
              <a:spcBef>
                <a:spcPts val="600"/>
              </a:spcBef>
              <a:spcAft>
                <a:spcPts val="1200"/>
              </a:spcAft>
              <a:buFont typeface="+mj-lt"/>
              <a:buAutoNum type="alphaLcParenR"/>
              <a:defRPr/>
            </a:pPr>
            <a:r>
              <a:rPr lang="mk" b="0" i="0" u="none" dirty="0"/>
              <a:t>одржување на интегритетот на релевантните зачувани компјутерски податоци;</a:t>
            </a:r>
          </a:p>
          <a:p>
            <a:pPr marL="914400" lvl="1" indent="-514350" algn="just" rtl="0" eaLnBrk="1" fontAlgn="auto" hangingPunct="1">
              <a:lnSpc>
                <a:spcPct val="90000"/>
              </a:lnSpc>
              <a:spcBef>
                <a:spcPts val="600"/>
              </a:spcBef>
              <a:spcAft>
                <a:spcPts val="1200"/>
              </a:spcAft>
              <a:buFont typeface="+mj-lt"/>
              <a:buAutoNum type="alphaLcParenR"/>
              <a:defRPr/>
            </a:pPr>
            <a:r>
              <a:rPr lang="mk" b="0" i="0" u="none" dirty="0"/>
              <a:t>да се направат непристапни или да се отстранат оние компјутерски податоци во пристапениот компјутерски систем. </a:t>
            </a:r>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84</a:t>
            </a:fld>
            <a:endParaRPr lang="mk" dirty="0">
              <a:solidFill>
                <a:schemeClr val="tx1"/>
              </a:solidFill>
            </a:endParaRPr>
          </a:p>
        </p:txBody>
      </p:sp>
    </p:spTree>
    <p:extLst>
      <p:ext uri="{BB962C8B-B14F-4D97-AF65-F5344CB8AC3E}">
        <p14:creationId xmlns:p14="http://schemas.microsoft.com/office/powerpoint/2010/main" val="254573889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pPr rtl="0"/>
            <a:r>
              <a:rPr lang="mk" sz="3600" b="1" i="0" u="none"/>
              <a:t>Правење и задржување копија</a:t>
            </a:r>
            <a:endParaRPr lang="mk" sz="3600" b="1" dirty="0"/>
          </a:p>
        </p:txBody>
      </p:sp>
      <p:sp>
        <p:nvSpPr>
          <p:cNvPr id="3" name="Content Placeholder 2"/>
          <p:cNvSpPr>
            <a:spLocks noGrp="1"/>
          </p:cNvSpPr>
          <p:nvPr>
            <p:ph idx="1"/>
          </p:nvPr>
        </p:nvSpPr>
        <p:spPr>
          <a:xfrm>
            <a:off x="635000" y="1432560"/>
            <a:ext cx="8051800" cy="4282441"/>
          </a:xfrm>
        </p:spPr>
        <p:txBody>
          <a:bodyPr/>
          <a:lstStyle/>
          <a:p>
            <a:pPr algn="just" rtl="0"/>
            <a:r>
              <a:rPr lang="mk" b="0" i="0" u="none" dirty="0"/>
              <a:t>Заплената не мора задолжително да ја подразбира мерката на физичко одземање на компјутерскиот систем или на медиумот за чување компјутерски податоци</a:t>
            </a:r>
          </a:p>
          <a:p>
            <a:pPr algn="just" rtl="0"/>
            <a:endParaRPr lang="mk" dirty="0"/>
          </a:p>
          <a:p>
            <a:pPr algn="just" rtl="0"/>
            <a:r>
              <a:rPr lang="mk" b="0" i="0" u="none" dirty="0"/>
              <a:t>Кога тоа е можно, службениците за спроведување закони можат да направат или да задржат копија на релевантните податоци </a:t>
            </a:r>
            <a:endParaRPr lang="mk"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85</a:t>
            </a:fld>
            <a:endParaRPr lang="mk" dirty="0">
              <a:solidFill>
                <a:schemeClr val="tx1"/>
              </a:solidFill>
            </a:endParaRPr>
          </a:p>
        </p:txBody>
      </p:sp>
    </p:spTree>
    <p:extLst>
      <p:ext uri="{BB962C8B-B14F-4D97-AF65-F5344CB8AC3E}">
        <p14:creationId xmlns:p14="http://schemas.microsoft.com/office/powerpoint/2010/main" val="241446808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91640"/>
            <a:ext cx="8229600" cy="4998720"/>
          </a:xfrm>
        </p:spPr>
        <p:txBody>
          <a:bodyPr rtlCol="0">
            <a:normAutofit fontScale="70000" lnSpcReduction="20000"/>
          </a:bodyPr>
          <a:lstStyle/>
          <a:p>
            <a:pPr marL="514350" indent="-514350" algn="just" rtl="0" eaLnBrk="1" fontAlgn="auto" hangingPunct="1">
              <a:lnSpc>
                <a:spcPct val="90000"/>
              </a:lnSpc>
              <a:spcBef>
                <a:spcPts val="600"/>
              </a:spcBef>
              <a:spcAft>
                <a:spcPts val="1200"/>
              </a:spcAft>
              <a:buFont typeface="+mj-lt"/>
              <a:buAutoNum type="arabicPeriod" startAt="3"/>
              <a:defRPr/>
            </a:pPr>
            <a:r>
              <a:rPr lang="mk" b="0" i="0" u="none"/>
              <a:t>Секоја страна треба да усвои такви законодавни и други мерки кои се неопходни за да ги овласти своите надлежни органи да запленат или на сличен начин да обезбедат компјутерски податоци до кои е пристапено во согласност со ставовите 1 и 2. Овие мерки ќе вклучат овластувања за:</a:t>
            </a:r>
          </a:p>
          <a:p>
            <a:pPr marL="914400" lvl="1" indent="-514350" algn="just" rtl="0" eaLnBrk="1" fontAlgn="auto" hangingPunct="1">
              <a:lnSpc>
                <a:spcPct val="90000"/>
              </a:lnSpc>
              <a:spcBef>
                <a:spcPts val="600"/>
              </a:spcBef>
              <a:spcAft>
                <a:spcPts val="1200"/>
              </a:spcAft>
              <a:buFont typeface="+mj-lt"/>
              <a:buAutoNum type="alphaLcParenR"/>
              <a:defRPr/>
            </a:pPr>
            <a:r>
              <a:rPr lang="mk" b="0" i="0" u="none"/>
              <a:t>заплена или на сличен начин обезбедување на компјутерски систем или некој негов дел или медиум за чување податоци;</a:t>
            </a:r>
          </a:p>
          <a:p>
            <a:pPr marL="914400" lvl="1" indent="-514350" algn="just" rtl="0" eaLnBrk="1" fontAlgn="auto" hangingPunct="1">
              <a:lnSpc>
                <a:spcPct val="90000"/>
              </a:lnSpc>
              <a:spcBef>
                <a:spcPts val="600"/>
              </a:spcBef>
              <a:spcAft>
                <a:spcPts val="1200"/>
              </a:spcAft>
              <a:buFont typeface="+mj-lt"/>
              <a:buAutoNum type="alphaLcParenR"/>
              <a:defRPr/>
            </a:pPr>
            <a:r>
              <a:rPr lang="mk" b="0" i="0" u="none"/>
              <a:t>правење и задржување копии на овие компјутерски податоци;</a:t>
            </a:r>
          </a:p>
          <a:p>
            <a:pPr marL="914400" lvl="1" indent="-514350" algn="just" rtl="0" eaLnBrk="1" fontAlgn="auto" hangingPunct="1">
              <a:lnSpc>
                <a:spcPct val="90000"/>
              </a:lnSpc>
              <a:spcBef>
                <a:spcPts val="600"/>
              </a:spcBef>
              <a:spcAft>
                <a:spcPts val="1200"/>
              </a:spcAft>
              <a:buFont typeface="+mj-lt"/>
              <a:buAutoNum type="alphaLcParenR"/>
              <a:defRPr/>
            </a:pPr>
            <a:r>
              <a:rPr lang="mk" sz="3600" b="1" i="0" u="none">
                <a:solidFill>
                  <a:srgbClr val="FF0000"/>
                </a:solidFill>
              </a:rPr>
              <a:t>одржување на интегритетот</a:t>
            </a:r>
            <a:r>
              <a:rPr lang="mk" sz="3600" b="0" i="0" u="none"/>
              <a:t> </a:t>
            </a:r>
            <a:r>
              <a:rPr lang="mk" b="0" i="0" u="none"/>
              <a:t>на релевантните зачувани компјутерски податоци;</a:t>
            </a:r>
          </a:p>
          <a:p>
            <a:pPr marL="914400" lvl="1" indent="-514350" algn="just" rtl="0" eaLnBrk="1" fontAlgn="auto" hangingPunct="1">
              <a:lnSpc>
                <a:spcPct val="90000"/>
              </a:lnSpc>
              <a:spcBef>
                <a:spcPts val="600"/>
              </a:spcBef>
              <a:spcAft>
                <a:spcPts val="1200"/>
              </a:spcAft>
              <a:buFont typeface="+mj-lt"/>
              <a:buAutoNum type="alphaLcParenR"/>
              <a:defRPr/>
            </a:pPr>
            <a:r>
              <a:rPr lang="mk" b="0" i="0" u="none"/>
              <a:t>да се направат непристапни или да се отстранат оние компјутерски податоци во пристапениот компјутерски систем. </a:t>
            </a:r>
          </a:p>
          <a:p>
            <a:pPr algn="just" rtl="0" eaLnBrk="1" fontAlgn="auto" hangingPunct="1">
              <a:lnSpc>
                <a:spcPct val="90000"/>
              </a:lnSpc>
              <a:spcBef>
                <a:spcPts val="600"/>
              </a:spcBef>
              <a:spcAft>
                <a:spcPts val="1200"/>
              </a:spcAft>
              <a:buFont typeface="Arial"/>
              <a:buChar char="•"/>
              <a:defRPr/>
            </a:pPr>
            <a:endParaRPr lang="mk"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86</a:t>
            </a:fld>
            <a:endParaRPr lang="mk" dirty="0">
              <a:solidFill>
                <a:schemeClr val="tx1"/>
              </a:solidFill>
            </a:endParaRPr>
          </a:p>
        </p:txBody>
      </p:sp>
    </p:spTree>
    <p:extLst>
      <p:ext uri="{BB962C8B-B14F-4D97-AF65-F5344CB8AC3E}">
        <p14:creationId xmlns:p14="http://schemas.microsoft.com/office/powerpoint/2010/main" val="9242531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pPr rtl="0"/>
            <a:r>
              <a:rPr lang="mk" sz="3600" b="1" i="0" u="none"/>
              <a:t>Одржување на интегритетот</a:t>
            </a:r>
            <a:endParaRPr lang="mk" sz="3600" b="1" dirty="0"/>
          </a:p>
        </p:txBody>
      </p:sp>
      <p:sp>
        <p:nvSpPr>
          <p:cNvPr id="3" name="Content Placeholder 2"/>
          <p:cNvSpPr>
            <a:spLocks noGrp="1"/>
          </p:cNvSpPr>
          <p:nvPr>
            <p:ph idx="1"/>
          </p:nvPr>
        </p:nvSpPr>
        <p:spPr>
          <a:xfrm>
            <a:off x="635000" y="1737360"/>
            <a:ext cx="8051800" cy="4282441"/>
          </a:xfrm>
        </p:spPr>
        <p:txBody>
          <a:bodyPr/>
          <a:lstStyle/>
          <a:p>
            <a:pPr algn="just" rtl="0"/>
            <a:r>
              <a:rPr lang="mk" b="0" i="0" u="none"/>
              <a:t>Податоците кои се копирани или отстранети се одржуваат во иста состојба во која беа најдени во време на запленувањето. </a:t>
            </a:r>
          </a:p>
          <a:p>
            <a:pPr algn="just" rtl="0"/>
            <a:endParaRPr lang="mk" dirty="0"/>
          </a:p>
          <a:p>
            <a:pPr algn="just" rtl="0"/>
            <a:r>
              <a:rPr lang="mk" b="0" i="0" u="none"/>
              <a:t>Податоците кои се копирани или отстранети треба да останат непроменети во текот на кривичната постапка</a:t>
            </a:r>
            <a:endParaRPr lang="mk"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87</a:t>
            </a:fld>
            <a:endParaRPr lang="mk" dirty="0">
              <a:solidFill>
                <a:schemeClr val="tx1"/>
              </a:solidFill>
            </a:endParaRPr>
          </a:p>
        </p:txBody>
      </p:sp>
    </p:spTree>
    <p:extLst>
      <p:ext uri="{BB962C8B-B14F-4D97-AF65-F5344CB8AC3E}">
        <p14:creationId xmlns:p14="http://schemas.microsoft.com/office/powerpoint/2010/main" val="369836303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938713"/>
          </a:xfrm>
        </p:spPr>
        <p:txBody>
          <a:bodyPr rtlCol="0">
            <a:normAutofit fontScale="70000" lnSpcReduction="20000"/>
          </a:bodyPr>
          <a:lstStyle/>
          <a:p>
            <a:pPr marL="514350" indent="-514350" algn="just" rtl="0" eaLnBrk="1" fontAlgn="auto" hangingPunct="1">
              <a:lnSpc>
                <a:spcPct val="90000"/>
              </a:lnSpc>
              <a:spcBef>
                <a:spcPts val="600"/>
              </a:spcBef>
              <a:spcAft>
                <a:spcPts val="1200"/>
              </a:spcAft>
              <a:buFont typeface="+mj-lt"/>
              <a:buAutoNum type="arabicPeriod" startAt="3"/>
              <a:defRPr/>
            </a:pPr>
            <a:r>
              <a:rPr lang="mk" b="0" i="0" u="none"/>
              <a:t>Секоја страна треба да усвои такви законодавни и други мерки кои се неопходни за да ги овласти своите надлежни органи да запленат или на сличен начин да обезбедат компјутерски податоци до кои е пристапено во согласност со ставовите 1 и 2. Овие мерки ќе вклучат овластувања за:</a:t>
            </a:r>
          </a:p>
          <a:p>
            <a:pPr marL="914400" lvl="1" indent="-514350" algn="just" rtl="0" eaLnBrk="1" fontAlgn="auto" hangingPunct="1">
              <a:lnSpc>
                <a:spcPct val="90000"/>
              </a:lnSpc>
              <a:spcBef>
                <a:spcPts val="600"/>
              </a:spcBef>
              <a:spcAft>
                <a:spcPts val="1200"/>
              </a:spcAft>
              <a:buFont typeface="+mj-lt"/>
              <a:buAutoNum type="alphaLcParenR"/>
              <a:defRPr/>
            </a:pPr>
            <a:r>
              <a:rPr lang="mk" b="0" i="0" u="none"/>
              <a:t>заплена или на сличен начин обезбедување на компјутерски систем или некој негов дел или медиум за чување податоци;</a:t>
            </a:r>
          </a:p>
          <a:p>
            <a:pPr marL="914400" lvl="1" indent="-514350" algn="just" rtl="0" eaLnBrk="1" fontAlgn="auto" hangingPunct="1">
              <a:lnSpc>
                <a:spcPct val="90000"/>
              </a:lnSpc>
              <a:spcBef>
                <a:spcPts val="600"/>
              </a:spcBef>
              <a:spcAft>
                <a:spcPts val="1200"/>
              </a:spcAft>
              <a:buFont typeface="+mj-lt"/>
              <a:buAutoNum type="alphaLcParenR"/>
              <a:defRPr/>
            </a:pPr>
            <a:r>
              <a:rPr lang="mk" b="0" i="0" u="none"/>
              <a:t>правење и задржување копии на овие компјутерски податоци;</a:t>
            </a:r>
          </a:p>
          <a:p>
            <a:pPr marL="914400" lvl="1" indent="-514350" algn="just" rtl="0" eaLnBrk="1" fontAlgn="auto" hangingPunct="1">
              <a:lnSpc>
                <a:spcPct val="90000"/>
              </a:lnSpc>
              <a:spcBef>
                <a:spcPts val="600"/>
              </a:spcBef>
              <a:spcAft>
                <a:spcPts val="1200"/>
              </a:spcAft>
              <a:buFont typeface="+mj-lt"/>
              <a:buAutoNum type="alphaLcParenR"/>
              <a:defRPr/>
            </a:pPr>
            <a:r>
              <a:rPr lang="mk" b="0" i="0" u="none"/>
              <a:t>одржување на интегритетот на релевантните зачувани компјутерски податоци;</a:t>
            </a:r>
          </a:p>
          <a:p>
            <a:pPr marL="914400" lvl="1" indent="-514350" algn="just" rtl="0" eaLnBrk="1" fontAlgn="auto" hangingPunct="1">
              <a:lnSpc>
                <a:spcPct val="90000"/>
              </a:lnSpc>
              <a:spcBef>
                <a:spcPts val="600"/>
              </a:spcBef>
              <a:spcAft>
                <a:spcPts val="1200"/>
              </a:spcAft>
              <a:buFont typeface="+mj-lt"/>
              <a:buAutoNum type="alphaLcParenR"/>
              <a:defRPr/>
            </a:pPr>
            <a:r>
              <a:rPr lang="mk" sz="3600" b="1" i="0" u="none">
                <a:solidFill>
                  <a:srgbClr val="FF0000"/>
                </a:solidFill>
              </a:rPr>
              <a:t>да се направат непристапни или да се отстранат</a:t>
            </a:r>
            <a:r>
              <a:rPr lang="mk" sz="3600" b="0" i="0" u="none"/>
              <a:t> </a:t>
            </a:r>
            <a:r>
              <a:rPr lang="mk" b="0" i="0" u="none"/>
              <a:t>оние компјутерски податоци во пристапениот компјутерски систем. </a:t>
            </a:r>
          </a:p>
          <a:p>
            <a:pPr algn="just" rtl="0" eaLnBrk="1" fontAlgn="auto" hangingPunct="1">
              <a:lnSpc>
                <a:spcPct val="90000"/>
              </a:lnSpc>
              <a:spcBef>
                <a:spcPts val="600"/>
              </a:spcBef>
              <a:spcAft>
                <a:spcPts val="1200"/>
              </a:spcAft>
              <a:buFont typeface="Arial"/>
              <a:buChar char="•"/>
              <a:defRPr/>
            </a:pPr>
            <a:endParaRPr lang="mk"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88</a:t>
            </a:fld>
            <a:endParaRPr lang="mk" dirty="0">
              <a:solidFill>
                <a:schemeClr val="tx1"/>
              </a:solidFill>
            </a:endParaRPr>
          </a:p>
        </p:txBody>
      </p:sp>
    </p:spTree>
    <p:extLst>
      <p:ext uri="{BB962C8B-B14F-4D97-AF65-F5344CB8AC3E}">
        <p14:creationId xmlns:p14="http://schemas.microsoft.com/office/powerpoint/2010/main" val="56323008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pPr rtl="0"/>
            <a:r>
              <a:rPr lang="mk" sz="3600" b="1" i="0" u="none"/>
              <a:t>Податоците са се направат непристапни или да се отстранат </a:t>
            </a:r>
            <a:endParaRPr lang="mk" sz="3600" b="1" dirty="0"/>
          </a:p>
        </p:txBody>
      </p:sp>
      <p:sp>
        <p:nvSpPr>
          <p:cNvPr id="3" name="Content Placeholder 2"/>
          <p:cNvSpPr>
            <a:spLocks noGrp="1"/>
          </p:cNvSpPr>
          <p:nvPr>
            <p:ph idx="1"/>
          </p:nvPr>
        </p:nvSpPr>
        <p:spPr>
          <a:xfrm>
            <a:off x="635000" y="1394415"/>
            <a:ext cx="7945120" cy="4348481"/>
          </a:xfrm>
        </p:spPr>
        <p:txBody>
          <a:bodyPr/>
          <a:lstStyle/>
          <a:p>
            <a:pPr algn="just" rtl="0"/>
            <a:r>
              <a:rPr lang="mk" sz="2800" b="0" i="0" u="none" dirty="0"/>
              <a:t>Податоците може да се направат непристапни со некоја техничка мерка, вклучително и шифрирање</a:t>
            </a:r>
          </a:p>
          <a:p>
            <a:pPr marL="0" indent="0" algn="just" rtl="0">
              <a:buNone/>
            </a:pPr>
            <a:endParaRPr lang="mk" sz="2800" dirty="0" smtClean="0"/>
          </a:p>
          <a:p>
            <a:pPr algn="just" rtl="0"/>
            <a:r>
              <a:rPr lang="mk" sz="2800" b="0" i="0" u="none" dirty="0"/>
              <a:t>За да се применат каде е вклучена опасност или општествена штета (на пример, упатства за правење бомби, детска порнографија) </a:t>
            </a:r>
          </a:p>
          <a:p>
            <a:pPr algn="just" rtl="0"/>
            <a:endParaRPr lang="mk" sz="2800" dirty="0"/>
          </a:p>
          <a:p>
            <a:pPr algn="just" rtl="0"/>
            <a:r>
              <a:rPr lang="mk" sz="2800" b="0" i="0" u="none" dirty="0"/>
              <a:t>Отстранувањето и правењето на податоците да бидат недостапни е привремена мерка при што осомничениот е привремено лишен од податоците </a:t>
            </a:r>
            <a:endParaRPr lang="mk" sz="2800"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89</a:t>
            </a:fld>
            <a:endParaRPr lang="mk" dirty="0">
              <a:solidFill>
                <a:schemeClr val="tx1"/>
              </a:solidFill>
            </a:endParaRPr>
          </a:p>
        </p:txBody>
      </p:sp>
    </p:spTree>
    <p:extLst>
      <p:ext uri="{BB962C8B-B14F-4D97-AF65-F5344CB8AC3E}">
        <p14:creationId xmlns:p14="http://schemas.microsoft.com/office/powerpoint/2010/main" val="2723075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8849"/>
            <a:ext cx="8229600" cy="1143000"/>
          </a:xfrm>
        </p:spPr>
        <p:txBody>
          <a:bodyPr/>
          <a:lstStyle/>
          <a:p>
            <a:pPr rtl="0"/>
            <a:r>
              <a:rPr lang="mk" sz="3400" b="1" i="0" u="none"/>
              <a:t>Претплатнички информации</a:t>
            </a:r>
            <a:endParaRPr lang="mk" sz="3400" b="1" dirty="0"/>
          </a:p>
        </p:txBody>
      </p:sp>
      <p:sp>
        <p:nvSpPr>
          <p:cNvPr id="3" name="Content Placeholder 2"/>
          <p:cNvSpPr>
            <a:spLocks noGrp="1"/>
          </p:cNvSpPr>
          <p:nvPr>
            <p:ph idx="1"/>
          </p:nvPr>
        </p:nvSpPr>
        <p:spPr>
          <a:xfrm>
            <a:off x="422704" y="1404810"/>
            <a:ext cx="8246043" cy="5124538"/>
          </a:xfrm>
        </p:spPr>
        <p:txBody>
          <a:bodyPr>
            <a:normAutofit fontScale="92500" lnSpcReduction="10000"/>
          </a:bodyPr>
          <a:lstStyle/>
          <a:p>
            <a:pPr algn="just" rtl="0">
              <a:spcBef>
                <a:spcPts val="600"/>
              </a:spcBef>
              <a:spcAft>
                <a:spcPts val="1200"/>
              </a:spcAft>
            </a:pPr>
            <a:r>
              <a:rPr lang="mk" sz="2800" b="1" i="0" u="sng"/>
              <a:t>Информации</a:t>
            </a:r>
            <a:r>
              <a:rPr lang="mk" sz="2800" b="0" i="0" u="none"/>
              <a:t> во вид на компјутерски податоци/која било друга форма што ја чува провајдерот на услугите, </a:t>
            </a:r>
            <a:r>
              <a:rPr lang="mk" sz="2800" b="1" i="0" u="sng"/>
              <a:t>кои се однесуваат на претпатниците</a:t>
            </a:r>
            <a:r>
              <a:rPr lang="mk" sz="2800" b="0" i="0" u="none"/>
              <a:t> на неговите услуги (освен содржинските податоци и податоците за сообраќајот)</a:t>
            </a:r>
          </a:p>
          <a:p>
            <a:pPr algn="just" rtl="0">
              <a:spcBef>
                <a:spcPts val="600"/>
              </a:spcBef>
              <a:spcAft>
                <a:spcPts val="1200"/>
              </a:spcAft>
            </a:pPr>
            <a:r>
              <a:rPr lang="mk" sz="2800" b="1" i="0" u="sng"/>
              <a:t>Најчесто барани информации</a:t>
            </a:r>
            <a:r>
              <a:rPr lang="mk" sz="2800" b="0" i="0" u="none"/>
              <a:t> во кривичната истрага</a:t>
            </a:r>
          </a:p>
          <a:p>
            <a:pPr algn="just" rtl="0">
              <a:spcBef>
                <a:spcPts val="600"/>
              </a:spcBef>
              <a:spcAft>
                <a:spcPts val="1200"/>
              </a:spcAft>
            </a:pPr>
            <a:r>
              <a:rPr lang="mk" sz="2800" b="1" i="0" u="sng"/>
              <a:t>Помалку чувствителни во однос на приватноста</a:t>
            </a:r>
            <a:r>
              <a:rPr lang="mk" sz="2800" b="1" i="0" u="none"/>
              <a:t> </a:t>
            </a:r>
            <a:r>
              <a:rPr lang="mk" sz="2800" b="0" i="0" u="none"/>
              <a:t>од податоците</a:t>
            </a:r>
            <a:r>
              <a:rPr lang="mk" sz="2800" b="1" i="0" u="none"/>
              <a:t> </a:t>
            </a:r>
            <a:r>
              <a:rPr lang="mk" sz="2800" b="0" i="0" u="none"/>
              <a:t>за сообраќајот и за содржината</a:t>
            </a:r>
          </a:p>
          <a:p>
            <a:pPr algn="just" rtl="0">
              <a:spcBef>
                <a:spcPts val="600"/>
              </a:spcBef>
              <a:spcAft>
                <a:spcPts val="1200"/>
              </a:spcAft>
            </a:pPr>
            <a:r>
              <a:rPr lang="mk" sz="2800" b="0" i="0" u="none"/>
              <a:t>Обично </a:t>
            </a:r>
            <a:r>
              <a:rPr lang="mk" sz="2800" b="1" i="0" u="sng"/>
              <a:t>ги чуваат провајдери на услуги од приватниот сектор,</a:t>
            </a:r>
            <a:r>
              <a:rPr lang="mk" sz="2800" b="0" i="0" u="none"/>
              <a:t> а се добиени преку издадени наредби</a:t>
            </a:r>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9</a:t>
            </a:fld>
            <a:endParaRPr lang="mk" dirty="0"/>
          </a:p>
        </p:txBody>
      </p:sp>
    </p:spTree>
    <p:extLst>
      <p:ext uri="{BB962C8B-B14F-4D97-AF65-F5344CB8AC3E}">
        <p14:creationId xmlns:p14="http://schemas.microsoft.com/office/powerpoint/2010/main" val="175277923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3"/>
          <p:cNvSpPr>
            <a:spLocks noGrp="1" noChangeArrowheads="1"/>
          </p:cNvSpPr>
          <p:nvPr>
            <p:ph type="body" idx="1"/>
          </p:nvPr>
        </p:nvSpPr>
        <p:spPr>
          <a:xfrm>
            <a:off x="457200" y="1950720"/>
            <a:ext cx="8229600" cy="4543743"/>
          </a:xfrm>
        </p:spPr>
        <p:txBody>
          <a:bodyPr/>
          <a:lstStyle/>
          <a:p>
            <a:pPr marL="514350" indent="-514350" algn="just" rtl="0" eaLnBrk="1" hangingPunct="1">
              <a:buFont typeface="+mj-lt"/>
              <a:buAutoNum type="arabicPeriod" startAt="4"/>
            </a:pPr>
            <a:r>
              <a:rPr lang="mk" sz="2800" b="0" i="0" u="none" dirty="0"/>
              <a:t>Секоја страба треба да усвои такви законодавни и други мерки кои се неопходни за да се овластат нејзините надлежни органи да </a:t>
            </a:r>
            <a:r>
              <a:rPr lang="mk" sz="2800" b="0" i="0" u="none" dirty="0" smtClean="0"/>
              <a:t>му </a:t>
            </a:r>
            <a:r>
              <a:rPr lang="mk" b="1" i="0" u="none" dirty="0" smtClean="0">
                <a:solidFill>
                  <a:srgbClr val="FF0000"/>
                </a:solidFill>
              </a:rPr>
              <a:t>наредат </a:t>
            </a:r>
            <a:r>
              <a:rPr lang="mk" b="1" i="0" u="none" dirty="0">
                <a:solidFill>
                  <a:srgbClr val="FF0000"/>
                </a:solidFill>
              </a:rPr>
              <a:t>на секое лице кое има сознанија за функционирањето на компјутерскиот систем или за мерките кои се применуваат за да се заштитат компјутерските податоци</a:t>
            </a:r>
            <a:r>
              <a:rPr lang="mk" b="0" i="0" u="none" dirty="0">
                <a:solidFill>
                  <a:srgbClr val="FF0000"/>
                </a:solidFill>
              </a:rPr>
              <a:t> </a:t>
            </a:r>
            <a:r>
              <a:rPr lang="mk" sz="2800" b="0" i="0" u="none" dirty="0"/>
              <a:t>во него да дадат, во разумна мера, неопходни информации за да овозможат преземање мерки од ставовите 1 и 2.</a:t>
            </a:r>
          </a:p>
        </p:txBody>
      </p:sp>
      <p:sp>
        <p:nvSpPr>
          <p:cNvPr id="5" name="Rectangle 2"/>
          <p:cNvSpPr>
            <a:spLocks noGrp="1" noChangeArrowheads="1"/>
          </p:cNvSpPr>
          <p:nvPr>
            <p:ph type="title"/>
          </p:nvPr>
        </p:nvSpPr>
        <p:spPr>
          <a:xfrm>
            <a:off x="457200" y="274638"/>
            <a:ext cx="8229600" cy="1062037"/>
          </a:xfrm>
        </p:spPr>
        <p:txBody>
          <a:bodyPr rtlCol="0">
            <a:normAutofit fontScale="90000"/>
          </a:bodyPr>
          <a:lstStyle/>
          <a:p>
            <a:pPr rtl="0" eaLnBrk="1" fontAlgn="auto" hangingPunct="1">
              <a:spcAft>
                <a:spcPts val="0"/>
              </a:spcAft>
              <a:defRPr/>
            </a:pPr>
            <a:r>
              <a:rPr lang="mk" sz="3400" b="1" i="0" u="none"/>
              <a:t>Член 19</a:t>
            </a:r>
            <a:r>
              <a:rPr lang="mk" sz="3400" b="1" dirty="0" smtClean="0"/>
              <a:t/>
            </a:r>
            <a:br>
              <a:rPr lang="mk" sz="3400" b="1" dirty="0" smtClean="0"/>
            </a:br>
            <a:r>
              <a:rPr lang="mk" sz="3400" b="1" i="0" u="none"/>
              <a:t>Експедитивно зачувување на складираните компјутерски податоци</a:t>
            </a:r>
            <a:r>
              <a:rPr lang="mk" sz="3400" b="0" i="0" u="none"/>
              <a:t> </a:t>
            </a:r>
            <a:endParaRPr lang="mk" sz="3400"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90</a:t>
            </a:fld>
            <a:endParaRPr lang="mk" dirty="0">
              <a:solidFill>
                <a:schemeClr val="tx1"/>
              </a:solidFill>
            </a:endParaRPr>
          </a:p>
        </p:txBody>
      </p:sp>
    </p:spTree>
    <p:extLst>
      <p:ext uri="{BB962C8B-B14F-4D97-AF65-F5344CB8AC3E}">
        <p14:creationId xmlns:p14="http://schemas.microsoft.com/office/powerpoint/2010/main" val="250172412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pPr rtl="0"/>
            <a:r>
              <a:rPr lang="mk" sz="3600" b="1" i="0" u="none"/>
              <a:t>Наредба на лица да чуваат податоци</a:t>
            </a:r>
            <a:endParaRPr lang="mk" sz="3600" b="1" dirty="0"/>
          </a:p>
        </p:txBody>
      </p:sp>
      <p:sp>
        <p:nvSpPr>
          <p:cNvPr id="3" name="Content Placeholder 2"/>
          <p:cNvSpPr>
            <a:spLocks noGrp="1"/>
          </p:cNvSpPr>
          <p:nvPr>
            <p:ph idx="1"/>
          </p:nvPr>
        </p:nvSpPr>
        <p:spPr>
          <a:xfrm>
            <a:off x="574040" y="1214120"/>
            <a:ext cx="8051800" cy="4206241"/>
          </a:xfrm>
        </p:spPr>
        <p:txBody>
          <a:bodyPr/>
          <a:lstStyle/>
          <a:p>
            <a:pPr algn="just" rtl="0">
              <a:spcBef>
                <a:spcPts val="600"/>
              </a:spcBef>
              <a:spcAft>
                <a:spcPts val="1200"/>
              </a:spcAft>
            </a:pPr>
            <a:r>
              <a:rPr lang="mk" sz="2800" b="0" i="0" u="none" dirty="0"/>
              <a:t>Систем администраторот често треба да биде консултиран во однос на техничките модалитети за тоа како да се спроведе пребарување </a:t>
            </a:r>
            <a:endParaRPr lang="mk" sz="2800" dirty="0"/>
          </a:p>
          <a:p>
            <a:pPr algn="just" rtl="0">
              <a:spcBef>
                <a:spcPts val="600"/>
              </a:spcBef>
              <a:spcAft>
                <a:spcPts val="1200"/>
              </a:spcAft>
            </a:pPr>
            <a:r>
              <a:rPr lang="mk" sz="2800" b="0" i="0" u="none" dirty="0"/>
              <a:t>Го спречува економскиот товар на легитимните бизниси така што им дава легална основа за соработка со органите за спроведување закони кои бараат да спроведат пребарување и заплена</a:t>
            </a:r>
            <a:endParaRPr lang="mk" sz="2800" dirty="0"/>
          </a:p>
          <a:p>
            <a:pPr algn="just" rtl="0">
              <a:spcBef>
                <a:spcPts val="600"/>
              </a:spcBef>
              <a:spcAft>
                <a:spcPts val="1200"/>
              </a:spcAft>
            </a:pPr>
            <a:r>
              <a:rPr lang="mk" sz="2800" b="0" i="0" u="none" dirty="0"/>
              <a:t>Ја зголемува ефикасноста и ја подобрува економичноста на мерката </a:t>
            </a:r>
          </a:p>
          <a:p>
            <a:pPr algn="just" rtl="0">
              <a:spcBef>
                <a:spcPts val="600"/>
              </a:spcBef>
              <a:spcAft>
                <a:spcPts val="1200"/>
              </a:spcAft>
            </a:pPr>
            <a:r>
              <a:rPr lang="mk" sz="2800" b="0" i="0" u="none" dirty="0"/>
              <a:t>Мерките мораат да бидат разумни и да не ѝ се закануваат на приватноста неоправдано</a:t>
            </a:r>
            <a:endParaRPr lang="mk" sz="2800"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91</a:t>
            </a:fld>
            <a:endParaRPr lang="mk" dirty="0">
              <a:solidFill>
                <a:schemeClr val="tx1"/>
              </a:solidFill>
            </a:endParaRPr>
          </a:p>
        </p:txBody>
      </p:sp>
    </p:spTree>
    <p:extLst>
      <p:ext uri="{BB962C8B-B14F-4D97-AF65-F5344CB8AC3E}">
        <p14:creationId xmlns:p14="http://schemas.microsoft.com/office/powerpoint/2010/main" val="306118630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92</a:t>
            </a:fld>
            <a:endParaRPr lang="mk" dirty="0"/>
          </a:p>
        </p:txBody>
      </p:sp>
      <p:sp>
        <p:nvSpPr>
          <p:cNvPr id="5" name="Rectangle 3"/>
          <p:cNvSpPr txBox="1">
            <a:spLocks/>
          </p:cNvSpPr>
          <p:nvPr/>
        </p:nvSpPr>
        <p:spPr bwMode="auto">
          <a:xfrm>
            <a:off x="348344" y="522514"/>
            <a:ext cx="8519885" cy="558872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mk" sz="2800" b="1" i="1" u="none" dirty="0">
                <a:ea typeface="ＭＳ Ｐゴシック" pitchFamily="34" charset="-128"/>
              </a:rPr>
              <a:t>Собирање на податоците од сообраќајот во реално време</a:t>
            </a:r>
            <a:endParaRPr lang="mk" altLang="x-none" sz="2800" b="1" i="1" dirty="0">
              <a:ea typeface="ＭＳ Ｐゴシック" pitchFamily="34" charset="-128"/>
            </a:endParaRPr>
          </a:p>
          <a:p>
            <a:pPr marL="0" indent="0" algn="ctr" rtl="0" eaLnBrk="1" hangingPunct="1">
              <a:lnSpc>
                <a:spcPct val="80000"/>
              </a:lnSpc>
              <a:spcBef>
                <a:spcPts val="600"/>
              </a:spcBef>
              <a:spcAft>
                <a:spcPts val="1200"/>
              </a:spcAft>
              <a:buFont typeface="Arial" pitchFamily="34" charset="0"/>
              <a:buNone/>
              <a:defRPr/>
            </a:pPr>
            <a:r>
              <a:rPr lang="mk" sz="2800" b="1" i="1" u="none" dirty="0">
                <a:ea typeface="ＭＳ Ｐゴシック" pitchFamily="34" charset="-128"/>
              </a:rPr>
              <a:t>(Член 20 - Конвенција од Будимпешта)</a:t>
            </a:r>
          </a:p>
          <a:p>
            <a:pPr marL="0" indent="0" algn="ctr" rtl="0" eaLnBrk="1" hangingPunct="1">
              <a:lnSpc>
                <a:spcPct val="80000"/>
              </a:lnSpc>
              <a:spcBef>
                <a:spcPts val="600"/>
              </a:spcBef>
              <a:spcAft>
                <a:spcPts val="1200"/>
              </a:spcAft>
              <a:buFont typeface="Arial" pitchFamily="34" charset="0"/>
              <a:buNone/>
              <a:defRPr/>
            </a:pPr>
            <a:endParaRPr lang="mk" altLang="x-none" sz="2800" b="1" i="1" dirty="0" smtClean="0">
              <a:ea typeface="ＭＳ Ｐゴシック" pitchFamily="34" charset="-128"/>
            </a:endParaRPr>
          </a:p>
          <a:p>
            <a:pPr algn="ctr" rtl="0" eaLnBrk="1" hangingPunct="1">
              <a:lnSpc>
                <a:spcPct val="80000"/>
              </a:lnSpc>
              <a:spcBef>
                <a:spcPts val="600"/>
              </a:spcBef>
              <a:spcAft>
                <a:spcPts val="1200"/>
              </a:spcAft>
              <a:defRPr/>
            </a:pPr>
            <a:r>
              <a:rPr lang="mk" sz="2800" b="0" i="1" u="none" dirty="0">
                <a:ea typeface="ＭＳ Ｐゴシック" pitchFamily="34" charset="-128"/>
              </a:rPr>
              <a:t>Овозможува истрага во живо</a:t>
            </a:r>
          </a:p>
          <a:p>
            <a:pPr algn="ctr" rtl="0" eaLnBrk="1" hangingPunct="1">
              <a:lnSpc>
                <a:spcPct val="80000"/>
              </a:lnSpc>
              <a:spcBef>
                <a:spcPts val="600"/>
              </a:spcBef>
              <a:spcAft>
                <a:spcPts val="1200"/>
              </a:spcAft>
              <a:defRPr/>
            </a:pPr>
            <a:r>
              <a:rPr lang="mk" sz="2800" b="0" i="1" u="none" dirty="0">
                <a:ea typeface="ＭＳ Ｐゴシック" pitchFamily="34" charset="-128"/>
              </a:rPr>
              <a:t>Наметлива мерка, бара прописно законодавство</a:t>
            </a:r>
            <a:r>
              <a:rPr lang="mk" sz="2800" b="0" i="0" u="none" dirty="0">
                <a:ea typeface="ＭＳ Ｐゴシック" pitchFamily="34" charset="-128"/>
              </a:rPr>
              <a:t> </a:t>
            </a:r>
            <a:endParaRPr lang="mk" altLang="x-none" sz="2800" i="1" dirty="0" smtClean="0">
              <a:ea typeface="ＭＳ Ｐゴシック" pitchFamily="34" charset="-128"/>
            </a:endParaRPr>
          </a:p>
          <a:p>
            <a:pPr algn="ctr" rtl="0" eaLnBrk="1" hangingPunct="1">
              <a:lnSpc>
                <a:spcPct val="80000"/>
              </a:lnSpc>
              <a:spcBef>
                <a:spcPts val="600"/>
              </a:spcBef>
              <a:spcAft>
                <a:spcPts val="1200"/>
              </a:spcAft>
              <a:defRPr/>
            </a:pPr>
            <a:r>
              <a:rPr lang="mk" sz="2800" b="0" i="1" u="none" dirty="0">
                <a:ea typeface="ＭＳ Ｐゴシック" pitchFamily="34" charset="-128"/>
              </a:rPr>
              <a:t>Органите за спроведување закони собираат и снимаат, со помош на технички средства, податоци во реално време, и</a:t>
            </a:r>
            <a:r>
              <a:rPr lang="mk" sz="2800" b="0" i="0" u="none" dirty="0">
                <a:ea typeface="ＭＳ Ｐゴシック" pitchFamily="34" charset="-128"/>
              </a:rPr>
              <a:t> </a:t>
            </a:r>
            <a:endParaRPr lang="mk" altLang="x-none" sz="2800" i="1" dirty="0" smtClean="0">
              <a:ea typeface="ＭＳ Ｐゴシック" pitchFamily="34" charset="-128"/>
            </a:endParaRPr>
          </a:p>
          <a:p>
            <a:pPr algn="ctr" rtl="0" eaLnBrk="1" hangingPunct="1">
              <a:lnSpc>
                <a:spcPct val="80000"/>
              </a:lnSpc>
              <a:spcBef>
                <a:spcPts val="600"/>
              </a:spcBef>
              <a:spcAft>
                <a:spcPts val="1200"/>
              </a:spcAft>
              <a:defRPr/>
            </a:pPr>
            <a:r>
              <a:rPr lang="mk" sz="2800" b="0" i="1" u="none" dirty="0">
                <a:ea typeface="ＭＳ Ｐゴシック" pitchFamily="34" charset="-128"/>
              </a:rPr>
              <a:t>Овластување за принудување на провајдерите на услугите да собираат и снимаат податоци од нивните клиенти, во реално време</a:t>
            </a:r>
            <a:endParaRPr lang="mk" altLang="x-none" sz="2800" i="1" dirty="0">
              <a:ea typeface="ＭＳ Ｐゴシック" pitchFamily="34" charset="-128"/>
            </a:endParaRPr>
          </a:p>
        </p:txBody>
      </p:sp>
    </p:spTree>
    <p:extLst>
      <p:ext uri="{BB962C8B-B14F-4D97-AF65-F5344CB8AC3E}">
        <p14:creationId xmlns:p14="http://schemas.microsoft.com/office/powerpoint/2010/main" val="397896064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rtl="0" eaLnBrk="1" fontAlgn="auto" hangingPunct="1">
              <a:spcAft>
                <a:spcPts val="0"/>
              </a:spcAft>
              <a:defRPr/>
            </a:pPr>
            <a:r>
              <a:rPr lang="mk" sz="4000" b="1" i="0" u="none"/>
              <a:t>Член 20</a:t>
            </a:r>
            <a:r>
              <a:rPr lang="mk" sz="4000" b="1" dirty="0" smtClean="0"/>
              <a:t/>
            </a:r>
            <a:br>
              <a:rPr lang="mk" sz="4000" b="1" dirty="0" smtClean="0"/>
            </a:br>
            <a:r>
              <a:rPr lang="mk" sz="4000" b="1" i="0" u="none"/>
              <a:t>Собирање податоци за сообраќајот во реално време</a:t>
            </a:r>
            <a:endParaRPr lang="mk" sz="4000" dirty="0"/>
          </a:p>
        </p:txBody>
      </p:sp>
      <p:sp>
        <p:nvSpPr>
          <p:cNvPr id="121859" name="Rectangle 3"/>
          <p:cNvSpPr>
            <a:spLocks noGrp="1" noChangeArrowheads="1"/>
          </p:cNvSpPr>
          <p:nvPr>
            <p:ph type="body" idx="1"/>
          </p:nvPr>
        </p:nvSpPr>
        <p:spPr>
          <a:xfrm>
            <a:off x="457200" y="1678759"/>
            <a:ext cx="8229600" cy="4696460"/>
          </a:xfrm>
        </p:spPr>
        <p:txBody>
          <a:bodyPr rtlCol="0">
            <a:noAutofit/>
          </a:bodyPr>
          <a:lstStyle/>
          <a:p>
            <a:pPr marL="457200" indent="-457200" algn="just" rtl="0" eaLnBrk="1" fontAlgn="auto" hangingPunct="1">
              <a:lnSpc>
                <a:spcPct val="90000"/>
              </a:lnSpc>
              <a:spcBef>
                <a:spcPts val="600"/>
              </a:spcBef>
              <a:spcAft>
                <a:spcPts val="1200"/>
              </a:spcAft>
              <a:buFont typeface="+mj-lt"/>
              <a:buAutoNum type="arabicPeriod"/>
              <a:defRPr/>
            </a:pPr>
            <a:r>
              <a:rPr lang="mk" sz="2400" b="0" i="0" u="none" dirty="0">
                <a:latin typeface="+mj-lt"/>
              </a:rPr>
              <a:t>Секоја Страна треба да усвои такви законодавни и останати мерки кои се потребни да ги овласти своите надлежни органи да можат да:</a:t>
            </a:r>
          </a:p>
          <a:p>
            <a:pPr marL="857250" lvl="1" indent="-457200" algn="just" rtl="0" eaLnBrk="1" fontAlgn="auto" hangingPunct="1">
              <a:lnSpc>
                <a:spcPct val="90000"/>
              </a:lnSpc>
              <a:spcBef>
                <a:spcPts val="600"/>
              </a:spcBef>
              <a:spcAft>
                <a:spcPts val="1200"/>
              </a:spcAft>
              <a:buFont typeface="+mj-lt"/>
              <a:buAutoNum type="alphaLcParenR"/>
              <a:defRPr/>
            </a:pPr>
            <a:r>
              <a:rPr lang="mk" sz="2000" b="0" i="0" u="none" dirty="0">
                <a:solidFill>
                  <a:prstClr val="black"/>
                </a:solidFill>
              </a:rPr>
              <a:t>собираат или снимаат со примена на технички средства на територија на таа Страна</a:t>
            </a:r>
            <a:r>
              <a:rPr lang="mk" sz="2000" b="0" i="0" u="none" dirty="0">
                <a:latin typeface="+mj-lt"/>
              </a:rPr>
              <a:t>, и</a:t>
            </a:r>
          </a:p>
          <a:p>
            <a:pPr marL="857250" lvl="1" indent="-457200" algn="just" rtl="0" eaLnBrk="1" fontAlgn="auto" hangingPunct="1">
              <a:lnSpc>
                <a:spcPct val="90000"/>
              </a:lnSpc>
              <a:spcBef>
                <a:spcPts val="600"/>
              </a:spcBef>
              <a:spcAft>
                <a:spcPts val="1200"/>
              </a:spcAft>
              <a:buFont typeface="+mj-lt"/>
              <a:buAutoNum type="alphaLcParenR"/>
              <a:defRPr/>
            </a:pPr>
            <a:r>
              <a:rPr lang="mk" sz="2000" b="0" i="0" u="none" dirty="0">
                <a:latin typeface="+mj-lt"/>
              </a:rPr>
              <a:t>го принудат провајдерот на услуги, во рамки на неговите постојни технички способности:</a:t>
            </a:r>
          </a:p>
          <a:p>
            <a:pPr marL="1257300" lvl="2" indent="-457200" algn="just" rtl="0" eaLnBrk="1" fontAlgn="auto" hangingPunct="1">
              <a:lnSpc>
                <a:spcPct val="90000"/>
              </a:lnSpc>
              <a:spcBef>
                <a:spcPts val="600"/>
              </a:spcBef>
              <a:spcAft>
                <a:spcPts val="1200"/>
              </a:spcAft>
              <a:buFont typeface="+mj-lt"/>
              <a:buAutoNum type="romanUcPeriod"/>
              <a:defRPr/>
            </a:pPr>
            <a:r>
              <a:rPr lang="mk" sz="1800" b="0" i="0" u="none" dirty="0">
                <a:latin typeface="+mj-lt"/>
              </a:rPr>
              <a:t>да собира или снима со примена на технички средства на територија на таа Страна; или</a:t>
            </a:r>
          </a:p>
          <a:p>
            <a:pPr marL="1257300" lvl="2" indent="-457200" algn="just" rtl="0" eaLnBrk="1" fontAlgn="auto" hangingPunct="1">
              <a:lnSpc>
                <a:spcPct val="90000"/>
              </a:lnSpc>
              <a:spcBef>
                <a:spcPts val="600"/>
              </a:spcBef>
              <a:spcAft>
                <a:spcPts val="1200"/>
              </a:spcAft>
              <a:buFont typeface="+mj-lt"/>
              <a:buAutoNum type="romanUcPeriod"/>
              <a:defRPr/>
            </a:pPr>
            <a:r>
              <a:rPr lang="mk" sz="1800" b="0" i="0" u="none" dirty="0">
                <a:latin typeface="+mj-lt"/>
              </a:rPr>
              <a:t>да соработува и им помага на надлежните органи да собираат или снимаат</a:t>
            </a:r>
          </a:p>
          <a:p>
            <a:pPr marL="811213" lvl="1" indent="0" algn="just" rtl="0" eaLnBrk="1" fontAlgn="auto" hangingPunct="1">
              <a:lnSpc>
                <a:spcPct val="90000"/>
              </a:lnSpc>
              <a:spcBef>
                <a:spcPts val="600"/>
              </a:spcBef>
              <a:spcAft>
                <a:spcPts val="1200"/>
              </a:spcAft>
              <a:buNone/>
              <a:defRPr/>
            </a:pPr>
            <a:r>
              <a:rPr lang="mk" sz="2000" b="0" i="0" u="none" dirty="0">
                <a:latin typeface="+mj-lt"/>
              </a:rPr>
              <a:t>податоци за сообраќајот, во реално време, поврзани со одредена комуникација на нејзината територија која се пренесува преку компјутерскиот систем.</a:t>
            </a:r>
          </a:p>
        </p:txBody>
      </p:sp>
      <p:sp>
        <p:nvSpPr>
          <p:cNvPr id="2" name="Slide Number Placeholder 1"/>
          <p:cNvSpPr>
            <a:spLocks noGrp="1"/>
          </p:cNvSpPr>
          <p:nvPr>
            <p:ph type="sldNum" sz="quarter" idx="12"/>
          </p:nvPr>
        </p:nvSpPr>
        <p:spPr/>
        <p:txBody>
          <a:bodyPr/>
          <a:lstStyle/>
          <a:p>
            <a:pPr algn="r" rtl="0">
              <a:defRPr/>
            </a:pPr>
            <a:fld id="{A966BBF2-DA90-4DEB-8CEB-816DABC85824}" type="slidenum">
              <a:rPr/>
              <a:pPr>
                <a:defRPr/>
              </a:pPr>
              <a:t>93</a:t>
            </a:fld>
            <a:endParaRPr lang="mk"/>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solidFill>
                  <a:prstClr val="black"/>
                </a:solidFill>
              </a:rPr>
              <a:t>Член 20</a:t>
            </a:r>
            <a:r>
              <a:rPr lang="mk" sz="3600" b="1" dirty="0">
                <a:solidFill>
                  <a:prstClr val="black"/>
                </a:solidFill>
              </a:rPr>
              <a:t/>
            </a:r>
            <a:br>
              <a:rPr lang="mk" sz="3600" b="1" dirty="0">
                <a:solidFill>
                  <a:prstClr val="black"/>
                </a:solidFill>
              </a:rPr>
            </a:br>
            <a:r>
              <a:rPr lang="mk" sz="3600" b="1" i="0" u="none">
                <a:solidFill>
                  <a:prstClr val="black"/>
                </a:solidFill>
              </a:rPr>
              <a:t>Собирање податоци за сообраќајот во реално време</a:t>
            </a:r>
            <a:endParaRPr lang="mk" dirty="0"/>
          </a:p>
        </p:txBody>
      </p:sp>
      <p:sp>
        <p:nvSpPr>
          <p:cNvPr id="3" name="Content Placeholder 2"/>
          <p:cNvSpPr>
            <a:spLocks noGrp="1"/>
          </p:cNvSpPr>
          <p:nvPr>
            <p:ph idx="1"/>
          </p:nvPr>
        </p:nvSpPr>
        <p:spPr>
          <a:xfrm>
            <a:off x="457200" y="1950720"/>
            <a:ext cx="8229600" cy="4175443"/>
          </a:xfrm>
        </p:spPr>
        <p:txBody>
          <a:bodyPr/>
          <a:lstStyle/>
          <a:p>
            <a:pPr marL="514350" indent="-514350" algn="just" rtl="0">
              <a:buFont typeface="+mj-lt"/>
              <a:buAutoNum type="arabicPeriod" startAt="2"/>
            </a:pPr>
            <a:r>
              <a:rPr lang="mk" sz="2800" b="0" i="0" u="none"/>
              <a:t>Во случаи кога Страната, поради принципите кои постојат во нејзиниот национален правен систем, не може 	 да усвои мерки кои се наведуваат во ставот 	1 (a), може наместо тоа да усвои законодавни и други 	мерки кои се потребни за да овозможат собирање или снимање во 	 реално време на 	податоци кои се односуваат на пренос на одредена 	комуникација кое се обавува на нејзина територија, 	со помош на примена на технички средства на 	таа територија.</a:t>
            </a:r>
            <a:endParaRPr lang="mk" sz="2800" dirty="0"/>
          </a:p>
        </p:txBody>
      </p:sp>
      <p:sp>
        <p:nvSpPr>
          <p:cNvPr id="4" name="Slide Number Placeholder 3"/>
          <p:cNvSpPr>
            <a:spLocks noGrp="1"/>
          </p:cNvSpPr>
          <p:nvPr>
            <p:ph type="sldNum" sz="quarter" idx="12"/>
          </p:nvPr>
        </p:nvSpPr>
        <p:spPr/>
        <p:txBody>
          <a:bodyPr/>
          <a:lstStyle/>
          <a:p>
            <a:pPr algn="r" rtl="0">
              <a:defRPr/>
            </a:pPr>
            <a:fld id="{A966BBF2-DA90-4DEB-8CEB-816DABC85824}" type="slidenum">
              <a:rPr/>
              <a:pPr>
                <a:defRPr/>
              </a:pPr>
              <a:t>94</a:t>
            </a:fld>
            <a:endParaRPr lang="mk"/>
          </a:p>
        </p:txBody>
      </p:sp>
    </p:spTree>
    <p:extLst>
      <p:ext uri="{BB962C8B-B14F-4D97-AF65-F5344CB8AC3E}">
        <p14:creationId xmlns:p14="http://schemas.microsoft.com/office/powerpoint/2010/main" val="245705643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solidFill>
                  <a:prstClr val="black"/>
                </a:solidFill>
              </a:rPr>
              <a:t>Член 20</a:t>
            </a:r>
            <a:r>
              <a:rPr lang="mk" sz="3600" b="1" dirty="0">
                <a:solidFill>
                  <a:prstClr val="black"/>
                </a:solidFill>
              </a:rPr>
              <a:t/>
            </a:r>
            <a:br>
              <a:rPr lang="mk" sz="3600" b="1" dirty="0">
                <a:solidFill>
                  <a:prstClr val="black"/>
                </a:solidFill>
              </a:rPr>
            </a:br>
            <a:r>
              <a:rPr lang="mk" sz="3600" b="1" i="0" u="none">
                <a:solidFill>
                  <a:prstClr val="black"/>
                </a:solidFill>
              </a:rPr>
              <a:t>Собирање податоци за сообраќајот во реално време</a:t>
            </a:r>
            <a:endParaRPr lang="mk" dirty="0"/>
          </a:p>
        </p:txBody>
      </p:sp>
      <p:sp>
        <p:nvSpPr>
          <p:cNvPr id="3" name="Content Placeholder 2"/>
          <p:cNvSpPr>
            <a:spLocks noGrp="1"/>
          </p:cNvSpPr>
          <p:nvPr>
            <p:ph idx="1"/>
          </p:nvPr>
        </p:nvSpPr>
        <p:spPr>
          <a:xfrm>
            <a:off x="457200" y="1965960"/>
            <a:ext cx="8229600" cy="4160203"/>
          </a:xfrm>
        </p:spPr>
        <p:txBody>
          <a:bodyPr/>
          <a:lstStyle/>
          <a:p>
            <a:pPr marL="514350" indent="-514350" algn="just" rtl="0">
              <a:spcBef>
                <a:spcPts val="600"/>
              </a:spcBef>
              <a:spcAft>
                <a:spcPts val="1200"/>
              </a:spcAft>
              <a:buFont typeface="+mj-lt"/>
              <a:buAutoNum type="arabicPeriod" startAt="3"/>
            </a:pPr>
            <a:r>
              <a:rPr lang="mk" sz="2800" b="0" i="0" u="none"/>
              <a:t>Секоја Страна треба да усвои такво законодавство и други мерки кои можат да бидат неопходни за да се обврзат провајдерите на услугите да го чуваат како таен фактот за извршување на некое од овластувањата од овој член и информациите кои се однесуваат на него.</a:t>
            </a:r>
          </a:p>
          <a:p>
            <a:pPr marL="514350" indent="-514350" algn="just" rtl="0">
              <a:spcBef>
                <a:spcPts val="600"/>
              </a:spcBef>
              <a:spcAft>
                <a:spcPts val="1200"/>
              </a:spcAft>
              <a:buFont typeface="+mj-lt"/>
              <a:buAutoNum type="arabicPeriod" startAt="3"/>
            </a:pPr>
            <a:endParaRPr lang="mk" sz="2800" dirty="0" smtClean="0"/>
          </a:p>
          <a:p>
            <a:pPr marL="514350" indent="-514350" algn="just" rtl="0">
              <a:spcBef>
                <a:spcPts val="600"/>
              </a:spcBef>
              <a:spcAft>
                <a:spcPts val="1200"/>
              </a:spcAft>
              <a:buFont typeface="+mj-lt"/>
              <a:buAutoNum type="arabicPeriod" startAt="3"/>
            </a:pPr>
            <a:r>
              <a:rPr lang="mk" sz="2800" b="0" i="0" u="none"/>
              <a:t>Овластувањата и процедурите од овој член ќе бидат предмет на членовите 14 и 15.</a:t>
            </a:r>
            <a:endParaRPr lang="mk" sz="2800" dirty="0"/>
          </a:p>
        </p:txBody>
      </p:sp>
      <p:sp>
        <p:nvSpPr>
          <p:cNvPr id="4" name="Slide Number Placeholder 3"/>
          <p:cNvSpPr>
            <a:spLocks noGrp="1"/>
          </p:cNvSpPr>
          <p:nvPr>
            <p:ph type="sldNum" sz="quarter" idx="12"/>
          </p:nvPr>
        </p:nvSpPr>
        <p:spPr/>
        <p:txBody>
          <a:bodyPr/>
          <a:lstStyle/>
          <a:p>
            <a:pPr algn="r" rtl="0">
              <a:defRPr/>
            </a:pPr>
            <a:fld id="{A966BBF2-DA90-4DEB-8CEB-816DABC85824}" type="slidenum">
              <a:rPr/>
              <a:pPr>
                <a:defRPr/>
              </a:pPr>
              <a:t>95</a:t>
            </a:fld>
            <a:endParaRPr lang="mk"/>
          </a:p>
        </p:txBody>
      </p:sp>
    </p:spTree>
    <p:extLst>
      <p:ext uri="{BB962C8B-B14F-4D97-AF65-F5344CB8AC3E}">
        <p14:creationId xmlns:p14="http://schemas.microsoft.com/office/powerpoint/2010/main" val="391787887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rtl="0" eaLnBrk="1" fontAlgn="auto" hangingPunct="1">
              <a:spcAft>
                <a:spcPts val="0"/>
              </a:spcAft>
              <a:defRPr/>
            </a:pPr>
            <a:r>
              <a:rPr lang="mk" sz="4000" b="1" i="0" u="none"/>
              <a:t>Член 20</a:t>
            </a:r>
            <a:r>
              <a:rPr lang="mk" sz="4000" b="1" dirty="0" smtClean="0"/>
              <a:t/>
            </a:r>
            <a:br>
              <a:rPr lang="mk" sz="4000" b="1" dirty="0" smtClean="0"/>
            </a:br>
            <a:r>
              <a:rPr lang="mk" sz="4000" b="1" i="0" u="none"/>
              <a:t>Собирање податоци за сообраќајот во реално време</a:t>
            </a:r>
            <a:endParaRPr lang="mk" sz="4000"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96</a:t>
            </a:fld>
            <a:endParaRPr lang="mk" dirty="0">
              <a:solidFill>
                <a:schemeClr val="tx1"/>
              </a:solidFill>
            </a:endParaRPr>
          </a:p>
        </p:txBody>
      </p:sp>
      <p:sp>
        <p:nvSpPr>
          <p:cNvPr id="6" name="Rectangle 3"/>
          <p:cNvSpPr txBox="1">
            <a:spLocks noChangeArrowheads="1"/>
          </p:cNvSpPr>
          <p:nvPr/>
        </p:nvSpPr>
        <p:spPr bwMode="auto">
          <a:xfrm>
            <a:off x="457200" y="1659890"/>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rtl="0" eaLnBrk="1" fontAlgn="auto" hangingPunct="1">
              <a:lnSpc>
                <a:spcPct val="90000"/>
              </a:lnSpc>
              <a:spcBef>
                <a:spcPts val="600"/>
              </a:spcBef>
              <a:spcAft>
                <a:spcPts val="1200"/>
              </a:spcAft>
              <a:buFont typeface="+mj-lt"/>
              <a:buAutoNum type="arabicPeriod"/>
              <a:defRPr/>
            </a:pPr>
            <a:r>
              <a:rPr lang="mk" sz="2400" b="0" i="0" u="none" dirty="0">
                <a:latin typeface="+mj-lt"/>
              </a:rPr>
              <a:t>Секоја Страна треба да усвои такви законодавни и останати мерки кои се потребни да ги овласти своите </a:t>
            </a:r>
            <a:r>
              <a:rPr lang="mk" b="1" i="0" u="none" dirty="0">
                <a:solidFill>
                  <a:srgbClr val="FF0000"/>
                </a:solidFill>
                <a:latin typeface="+mj-lt"/>
              </a:rPr>
              <a:t>надлежни органи</a:t>
            </a:r>
            <a:r>
              <a:rPr lang="mk" sz="2400" b="0" i="0" u="none" dirty="0">
                <a:latin typeface="+mj-lt"/>
              </a:rPr>
              <a:t>да:</a:t>
            </a:r>
            <a:r>
              <a:rPr lang="mk" b="0" i="0" u="none" dirty="0">
                <a:latin typeface="+mj-lt"/>
              </a:rPr>
              <a:t> </a:t>
            </a:r>
          </a:p>
          <a:p>
            <a:pPr marL="857250" lvl="1" indent="-457200" algn="just" rtl="0" eaLnBrk="1" fontAlgn="auto" hangingPunct="1">
              <a:lnSpc>
                <a:spcPct val="90000"/>
              </a:lnSpc>
              <a:spcBef>
                <a:spcPts val="600"/>
              </a:spcBef>
              <a:spcAft>
                <a:spcPts val="1200"/>
              </a:spcAft>
              <a:buFont typeface="+mj-lt"/>
              <a:buAutoNum type="alphaLcParenR"/>
              <a:defRPr/>
            </a:pPr>
            <a:r>
              <a:rPr lang="mk" sz="2000" b="0" i="0" u="none" dirty="0">
                <a:solidFill>
                  <a:prstClr val="black"/>
                </a:solidFill>
              </a:rPr>
              <a:t>собираат или снимаат со примена на технички средства на територија на таа Страна</a:t>
            </a:r>
            <a:r>
              <a:rPr lang="mk" sz="2000" b="0" i="0" u="none" dirty="0">
                <a:latin typeface="+mj-lt"/>
              </a:rPr>
              <a:t>, и</a:t>
            </a:r>
          </a:p>
          <a:p>
            <a:pPr marL="857250" lvl="1" indent="-457200" algn="just" rtl="0" eaLnBrk="1" fontAlgn="auto" hangingPunct="1">
              <a:lnSpc>
                <a:spcPct val="90000"/>
              </a:lnSpc>
              <a:spcBef>
                <a:spcPts val="600"/>
              </a:spcBef>
              <a:spcAft>
                <a:spcPts val="1200"/>
              </a:spcAft>
              <a:buFont typeface="+mj-lt"/>
              <a:buAutoNum type="alphaLcParenR"/>
              <a:defRPr/>
            </a:pPr>
            <a:r>
              <a:rPr lang="mk" sz="2000" b="0" i="0" u="none" dirty="0">
                <a:latin typeface="+mj-lt"/>
              </a:rPr>
              <a:t>го принудат провајдерот на услуги, во рамки на неговите постојни технички способности:</a:t>
            </a:r>
          </a:p>
          <a:p>
            <a:pPr marL="1257300" lvl="2" indent="-457200" algn="just" rtl="0" eaLnBrk="1" fontAlgn="auto" hangingPunct="1">
              <a:lnSpc>
                <a:spcPct val="90000"/>
              </a:lnSpc>
              <a:spcBef>
                <a:spcPts val="600"/>
              </a:spcBef>
              <a:spcAft>
                <a:spcPts val="1200"/>
              </a:spcAft>
              <a:buFont typeface="+mj-lt"/>
              <a:buAutoNum type="romanUcPeriod"/>
              <a:defRPr/>
            </a:pPr>
            <a:r>
              <a:rPr lang="mk" sz="1800" b="0" i="0" u="none" dirty="0">
                <a:latin typeface="+mj-lt"/>
              </a:rPr>
              <a:t>да собира или снима со примена на технички средства на територија на таа Страна; или</a:t>
            </a:r>
          </a:p>
          <a:p>
            <a:pPr marL="1257300" lvl="2" indent="-457200" algn="just" rtl="0" eaLnBrk="1" fontAlgn="auto" hangingPunct="1">
              <a:lnSpc>
                <a:spcPct val="90000"/>
              </a:lnSpc>
              <a:spcBef>
                <a:spcPts val="600"/>
              </a:spcBef>
              <a:spcAft>
                <a:spcPts val="1200"/>
              </a:spcAft>
              <a:buFont typeface="+mj-lt"/>
              <a:buAutoNum type="romanUcPeriod"/>
              <a:defRPr/>
            </a:pPr>
            <a:r>
              <a:rPr lang="mk" sz="1800" b="0" i="0" u="none" dirty="0">
                <a:latin typeface="+mj-lt"/>
              </a:rPr>
              <a:t>да соработува и им помага на надлежните органи да собираат или снимаат</a:t>
            </a:r>
          </a:p>
          <a:p>
            <a:pPr marL="811213" lvl="1" indent="0" algn="just" rtl="0" eaLnBrk="1" fontAlgn="auto" hangingPunct="1">
              <a:lnSpc>
                <a:spcPct val="90000"/>
              </a:lnSpc>
              <a:spcBef>
                <a:spcPts val="600"/>
              </a:spcBef>
              <a:spcAft>
                <a:spcPts val="1200"/>
              </a:spcAft>
              <a:buFont typeface="Arial" charset="0"/>
              <a:buNone/>
              <a:defRPr/>
            </a:pPr>
            <a:r>
              <a:rPr lang="mk" sz="2000" b="0" i="0" u="none" dirty="0">
                <a:latin typeface="+mj-lt"/>
              </a:rPr>
              <a:t>податоци за сообраќајот, во реално време, поврзани со одредена комуникација на нејзината територија која се пренесува преку компјутерскиот систем.</a:t>
            </a:r>
            <a:endParaRPr lang="mk" sz="2000" dirty="0">
              <a:latin typeface="+mj-lt"/>
            </a:endParaRPr>
          </a:p>
        </p:txBody>
      </p:sp>
    </p:spTree>
    <p:extLst>
      <p:ext uri="{BB962C8B-B14F-4D97-AF65-F5344CB8AC3E}">
        <p14:creationId xmlns:p14="http://schemas.microsoft.com/office/powerpoint/2010/main" val="1199061309"/>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Надлежни органи</a:t>
            </a:r>
            <a:endParaRPr lang="mk" sz="3600" b="1" dirty="0"/>
          </a:p>
        </p:txBody>
      </p:sp>
      <p:sp>
        <p:nvSpPr>
          <p:cNvPr id="3" name="Content Placeholder 2"/>
          <p:cNvSpPr>
            <a:spLocks noGrp="1"/>
          </p:cNvSpPr>
          <p:nvPr>
            <p:ph idx="1"/>
          </p:nvPr>
        </p:nvSpPr>
        <p:spPr>
          <a:xfrm>
            <a:off x="635000" y="1493838"/>
            <a:ext cx="8229600" cy="4525963"/>
          </a:xfrm>
        </p:spPr>
        <p:txBody>
          <a:bodyPr/>
          <a:lstStyle/>
          <a:p>
            <a:pPr algn="just" rtl="0"/>
            <a:r>
              <a:rPr lang="mk" b="0" i="0" u="none"/>
              <a:t>Можат да бидат:</a:t>
            </a:r>
          </a:p>
          <a:p>
            <a:pPr lvl="1" algn="just" rtl="0"/>
            <a:r>
              <a:rPr lang="mk" b="0" i="0" u="none"/>
              <a:t>Службеници за спроведување закони</a:t>
            </a:r>
          </a:p>
          <a:p>
            <a:pPr lvl="1" algn="just" rtl="0"/>
            <a:r>
              <a:rPr lang="mk" b="0" i="0" u="none"/>
              <a:t>Судски службеник</a:t>
            </a:r>
          </a:p>
          <a:p>
            <a:pPr lvl="1" algn="just" rtl="0"/>
            <a:r>
              <a:rPr lang="mk" b="0" i="0" u="none"/>
              <a:t>Обвинител или судија</a:t>
            </a:r>
            <a:endParaRPr lang="mk" dirty="0" smtClean="0"/>
          </a:p>
          <a:p>
            <a:pPr lvl="1" algn="just" rtl="0"/>
            <a:r>
              <a:rPr lang="mk" b="0" i="0" u="none"/>
              <a:t>Административни службеник</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97</a:t>
            </a:fld>
            <a:endParaRPr lang="mk" dirty="0">
              <a:solidFill>
                <a:schemeClr val="tx1"/>
              </a:solidFill>
            </a:endParaRPr>
          </a:p>
        </p:txBody>
      </p:sp>
    </p:spTree>
    <p:extLst>
      <p:ext uri="{BB962C8B-B14F-4D97-AF65-F5344CB8AC3E}">
        <p14:creationId xmlns:p14="http://schemas.microsoft.com/office/powerpoint/2010/main" val="385456969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rtl="0" eaLnBrk="1" fontAlgn="auto" hangingPunct="1">
              <a:spcAft>
                <a:spcPts val="0"/>
              </a:spcAft>
              <a:defRPr/>
            </a:pPr>
            <a:r>
              <a:rPr lang="mk" sz="4000" b="1" i="0" u="none"/>
              <a:t>Член 20</a:t>
            </a:r>
            <a:r>
              <a:rPr lang="mk" sz="4000" b="1" dirty="0" smtClean="0"/>
              <a:t/>
            </a:r>
            <a:br>
              <a:rPr lang="mk" sz="4000" b="1" dirty="0" smtClean="0"/>
            </a:br>
            <a:r>
              <a:rPr lang="mk" sz="4000" b="1" i="0" u="none"/>
              <a:t>Собирање податоци за сообраќајот во реално време</a:t>
            </a:r>
            <a:endParaRPr lang="mk" sz="4000" dirty="0"/>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98</a:t>
            </a:fld>
            <a:endParaRPr lang="mk" dirty="0">
              <a:solidFill>
                <a:schemeClr val="tx1"/>
              </a:solidFill>
            </a:endParaRPr>
          </a:p>
        </p:txBody>
      </p:sp>
      <p:sp>
        <p:nvSpPr>
          <p:cNvPr id="6" name="Rectangle 3"/>
          <p:cNvSpPr txBox="1">
            <a:spLocks noChangeArrowheads="1"/>
          </p:cNvSpPr>
          <p:nvPr/>
        </p:nvSpPr>
        <p:spPr bwMode="auto">
          <a:xfrm>
            <a:off x="457200" y="1529262"/>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rtl="0" eaLnBrk="1" fontAlgn="auto" hangingPunct="1">
              <a:lnSpc>
                <a:spcPct val="90000"/>
              </a:lnSpc>
              <a:spcBef>
                <a:spcPts val="600"/>
              </a:spcBef>
              <a:spcAft>
                <a:spcPts val="1200"/>
              </a:spcAft>
              <a:buFont typeface="+mj-lt"/>
              <a:buAutoNum type="arabicPeriod"/>
              <a:defRPr/>
            </a:pPr>
            <a:r>
              <a:rPr lang="mk" sz="2400" b="0" i="0" u="none" dirty="0">
                <a:latin typeface="+mj-lt"/>
              </a:rPr>
              <a:t>Секоја Страна треба да усвои такви законодавни и останати мерки кои се потребни да ги овласти своите надлежни органи да можат да:</a:t>
            </a:r>
          </a:p>
          <a:p>
            <a:pPr marL="857250" lvl="1" indent="-457200" algn="just" rtl="0" eaLnBrk="1" fontAlgn="auto" hangingPunct="1">
              <a:lnSpc>
                <a:spcPct val="90000"/>
              </a:lnSpc>
              <a:spcBef>
                <a:spcPts val="600"/>
              </a:spcBef>
              <a:spcAft>
                <a:spcPts val="1200"/>
              </a:spcAft>
              <a:buFont typeface="+mj-lt"/>
              <a:buAutoNum type="alphaLcParenR"/>
              <a:defRPr/>
            </a:pPr>
            <a:r>
              <a:rPr lang="mk" b="1" i="0" u="none" dirty="0">
                <a:solidFill>
                  <a:srgbClr val="FF0000"/>
                </a:solidFill>
              </a:rPr>
              <a:t>собираат или снимаат со примена на технички средства</a:t>
            </a:r>
            <a:r>
              <a:rPr lang="mk" sz="2000" b="0" i="0" u="none" dirty="0">
                <a:solidFill>
                  <a:prstClr val="black"/>
                </a:solidFill>
              </a:rPr>
              <a:t> на територија на таа Страна</a:t>
            </a:r>
            <a:r>
              <a:rPr lang="mk" sz="2000" b="0" i="0" u="none" dirty="0">
                <a:latin typeface="+mj-lt"/>
              </a:rPr>
              <a:t>, и</a:t>
            </a:r>
          </a:p>
          <a:p>
            <a:pPr marL="857250" lvl="1" indent="-457200" algn="just" rtl="0" eaLnBrk="1" fontAlgn="auto" hangingPunct="1">
              <a:lnSpc>
                <a:spcPct val="90000"/>
              </a:lnSpc>
              <a:spcBef>
                <a:spcPts val="600"/>
              </a:spcBef>
              <a:spcAft>
                <a:spcPts val="1200"/>
              </a:spcAft>
              <a:buFont typeface="+mj-lt"/>
              <a:buAutoNum type="alphaLcParenR"/>
              <a:defRPr/>
            </a:pPr>
            <a:r>
              <a:rPr lang="mk" sz="2000" b="0" i="0" u="none" dirty="0">
                <a:latin typeface="+mj-lt"/>
              </a:rPr>
              <a:t>го принудат провајдерот на услуги, во рамки на неговите постојни технички способности:</a:t>
            </a:r>
          </a:p>
          <a:p>
            <a:pPr marL="1257300" lvl="2" indent="-457200" algn="just" rtl="0" eaLnBrk="1" fontAlgn="auto" hangingPunct="1">
              <a:lnSpc>
                <a:spcPct val="90000"/>
              </a:lnSpc>
              <a:spcBef>
                <a:spcPts val="600"/>
              </a:spcBef>
              <a:spcAft>
                <a:spcPts val="1200"/>
              </a:spcAft>
              <a:buFont typeface="+mj-lt"/>
              <a:buAutoNum type="romanUcPeriod"/>
              <a:defRPr/>
            </a:pPr>
            <a:r>
              <a:rPr lang="mk" sz="1800" b="0" i="0" u="none" dirty="0">
                <a:latin typeface="+mj-lt"/>
              </a:rPr>
              <a:t>да собира или снима со примена на технички средства на територија на таа Страна; или</a:t>
            </a:r>
          </a:p>
          <a:p>
            <a:pPr marL="1257300" lvl="2" indent="-457200" algn="just" rtl="0" eaLnBrk="1" fontAlgn="auto" hangingPunct="1">
              <a:lnSpc>
                <a:spcPct val="90000"/>
              </a:lnSpc>
              <a:spcBef>
                <a:spcPts val="600"/>
              </a:spcBef>
              <a:spcAft>
                <a:spcPts val="1200"/>
              </a:spcAft>
              <a:buFont typeface="+mj-lt"/>
              <a:buAutoNum type="romanUcPeriod"/>
              <a:defRPr/>
            </a:pPr>
            <a:r>
              <a:rPr lang="mk" sz="1800" b="0" i="0" u="none" dirty="0">
                <a:latin typeface="+mj-lt"/>
              </a:rPr>
              <a:t>да соработува и им помага на надлежните органи да собираат или снимаат</a:t>
            </a:r>
          </a:p>
          <a:p>
            <a:pPr marL="811213" lvl="1" indent="0" algn="just" rtl="0" eaLnBrk="1" fontAlgn="auto" hangingPunct="1">
              <a:lnSpc>
                <a:spcPct val="90000"/>
              </a:lnSpc>
              <a:spcBef>
                <a:spcPts val="600"/>
              </a:spcBef>
              <a:spcAft>
                <a:spcPts val="1200"/>
              </a:spcAft>
              <a:buFont typeface="Arial" charset="0"/>
              <a:buNone/>
              <a:defRPr/>
            </a:pPr>
            <a:r>
              <a:rPr lang="mk" sz="2000" b="0" i="0" u="none" dirty="0">
                <a:latin typeface="+mj-lt"/>
              </a:rPr>
              <a:t>податоци за сообраќајот, во реално време, поврзани со одредена комуникација на нејзината територија која се пренесува преку компјутерскиот систем.</a:t>
            </a:r>
            <a:endParaRPr lang="mk" sz="2000" dirty="0">
              <a:latin typeface="+mj-lt"/>
            </a:endParaRPr>
          </a:p>
        </p:txBody>
      </p:sp>
    </p:spTree>
    <p:extLst>
      <p:ext uri="{BB962C8B-B14F-4D97-AF65-F5344CB8AC3E}">
        <p14:creationId xmlns:p14="http://schemas.microsoft.com/office/powerpoint/2010/main" val="201065158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600" b="1" i="0" u="none"/>
              <a:t>Собирање или снимање со примена на технички средства </a:t>
            </a:r>
            <a:endParaRPr lang="mk" sz="3600" b="1" dirty="0"/>
          </a:p>
        </p:txBody>
      </p:sp>
      <p:sp>
        <p:nvSpPr>
          <p:cNvPr id="3" name="Content Placeholder 2"/>
          <p:cNvSpPr>
            <a:spLocks noGrp="1"/>
          </p:cNvSpPr>
          <p:nvPr>
            <p:ph idx="1"/>
          </p:nvPr>
        </p:nvSpPr>
        <p:spPr>
          <a:xfrm>
            <a:off x="635000" y="2057400"/>
            <a:ext cx="7914640" cy="3962401"/>
          </a:xfrm>
        </p:spPr>
        <p:txBody>
          <a:bodyPr/>
          <a:lstStyle/>
          <a:p>
            <a:pPr algn="just" rtl="0"/>
            <a:r>
              <a:rPr lang="mk" b="0" i="0" u="none"/>
              <a:t>Овој дел од овластувањето се однесува на директно овластување на надлежните органи да собираат или снимаат податоци за сообраќајот во реално време</a:t>
            </a:r>
          </a:p>
          <a:p>
            <a:pPr algn="just" rtl="0"/>
            <a:endParaRPr lang="mk" dirty="0"/>
          </a:p>
          <a:p>
            <a:pPr algn="just" rtl="0"/>
            <a:r>
              <a:rPr lang="mk" b="0" i="0" u="none"/>
              <a:t>Не е потребно усвојување на никаква специфична технологија</a:t>
            </a:r>
          </a:p>
          <a:p>
            <a:pPr algn="just" rtl="0"/>
            <a:endParaRPr lang="mk" dirty="0" smtClean="0"/>
          </a:p>
          <a:p>
            <a:pPr algn="just" rtl="0"/>
            <a:endParaRPr lang="mk" dirty="0"/>
          </a:p>
          <a:p>
            <a:pPr algn="just" rtl="0"/>
            <a:endParaRPr lang="mk" dirty="0" smtClean="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A966BBF2-DA90-4DEB-8CEB-816DABC85824}" type="slidenum">
              <a:rPr>
                <a:solidFill>
                  <a:schemeClr val="tx1"/>
                </a:solidFill>
              </a:rPr>
              <a:pPr>
                <a:defRPr/>
              </a:pPr>
              <a:t>99</a:t>
            </a:fld>
            <a:endParaRPr lang="mk" dirty="0">
              <a:solidFill>
                <a:schemeClr val="tx1"/>
              </a:solidFill>
            </a:endParaRPr>
          </a:p>
        </p:txBody>
      </p:sp>
    </p:spTree>
    <p:extLst>
      <p:ext uri="{BB962C8B-B14F-4D97-AF65-F5344CB8AC3E}">
        <p14:creationId xmlns:p14="http://schemas.microsoft.com/office/powerpoint/2010/main" val="288914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21866</TotalTime>
  <Words>22858</Words>
  <Application>Microsoft Office PowerPoint</Application>
  <PresentationFormat>On-screen Show (4:3)</PresentationFormat>
  <Paragraphs>1476</Paragraphs>
  <Slides>142</Slides>
  <Notes>140</Notes>
  <HiddenSlides>0</HiddenSlides>
  <MMClips>0</MMClips>
  <ScaleCrop>false</ScaleCrop>
  <HeadingPairs>
    <vt:vector size="4" baseType="variant">
      <vt:variant>
        <vt:lpstr>Theme</vt:lpstr>
      </vt:variant>
      <vt:variant>
        <vt:i4>1</vt:i4>
      </vt:variant>
      <vt:variant>
        <vt:lpstr>Slide Titles</vt:lpstr>
      </vt:variant>
      <vt:variant>
        <vt:i4>142</vt:i4>
      </vt:variant>
    </vt:vector>
  </HeadingPairs>
  <TitlesOfParts>
    <vt:vector size="143" baseType="lpstr">
      <vt:lpstr>Office Theme</vt:lpstr>
      <vt:lpstr>Воведна обука за компјутерски криминал за судии и обвинители</vt:lpstr>
      <vt:lpstr>Агенда</vt:lpstr>
      <vt:lpstr>Сесија 1.2.4</vt:lpstr>
      <vt:lpstr>PowerPoint Presentation</vt:lpstr>
      <vt:lpstr>Прв дел Процедуралните одредби на Конвенцијата од Будимпешта</vt:lpstr>
      <vt:lpstr>Процедурални правила</vt:lpstr>
      <vt:lpstr>Провајдер на услуги</vt:lpstr>
      <vt:lpstr>Провајдер на услуги</vt:lpstr>
      <vt:lpstr>Претплатнички информации</vt:lpstr>
      <vt:lpstr>Податоци за сообраќајот</vt:lpstr>
      <vt:lpstr>Содржински податоци </vt:lpstr>
      <vt:lpstr>PowerPoint Presentation</vt:lpstr>
      <vt:lpstr>Член 16 - Експедитивна конзервација на зачуваните компјутерски податоци</vt:lpstr>
      <vt:lpstr>Член 16 - Експедитивна конзервација на зачуваните компјутерски податоци</vt:lpstr>
      <vt:lpstr>Член 16 - Експедитивна конзервација на зачуваните компјутерски податоци</vt:lpstr>
      <vt:lpstr>Член 16 - Експедитивна конзервација на зачуваните компјутерски податоци</vt:lpstr>
      <vt:lpstr>Член 16 - Експедитивна конзервација на зачуваните компјутерски податоци</vt:lpstr>
      <vt:lpstr>Наредат или на друг сличен начин постигнат</vt:lpstr>
      <vt:lpstr>Член 16 - Експедитивна конзервација на зачуваните компјутерски податоци</vt:lpstr>
      <vt:lpstr>Експедитивна конзервација</vt:lpstr>
      <vt:lpstr>Член 16 - Експедитивна конзервација на зачуваните компјутерски податоци</vt:lpstr>
      <vt:lpstr>Дефинирани компјутерски податоци</vt:lpstr>
      <vt:lpstr>Член 16 - Експедитивна конзервација на зачуваните компјутерски податоци</vt:lpstr>
      <vt:lpstr>Кои се чуваат со помош на компјутерскиот систем</vt:lpstr>
      <vt:lpstr>Член 16 - Експедитивна конзервација на зачуваните компјутерски податоци</vt:lpstr>
      <vt:lpstr>Изложени на губење или измени</vt:lpstr>
      <vt:lpstr>Член 16 - Експедитивна конзервација на зачуваните компјутерски податоци</vt:lpstr>
      <vt:lpstr>Поседување или контрола</vt:lpstr>
      <vt:lpstr>Член 16 - Експедитивна конзервација на зачуваните компјутерски податоци</vt:lpstr>
      <vt:lpstr>Временски период</vt:lpstr>
      <vt:lpstr>Член 16 - Експедитивна конзервација на зачуваните компјутерски податоци</vt:lpstr>
      <vt:lpstr>Покренувањето на процедурата се чува во тајност</vt:lpstr>
      <vt:lpstr> Член 17 - Експедитивна конзервација и делумно обелоденување на податоците за сообраќајот </vt:lpstr>
      <vt:lpstr> Член 17 - Експедитивна конзервација и делумно обелоденување на податоците за сообраќајот </vt:lpstr>
      <vt:lpstr> Член 17 - Експедитивна конзервација и делумно обелоденување на податоците за сообраќајот </vt:lpstr>
      <vt:lpstr>Еден или повеќе провајдери на услугите</vt:lpstr>
      <vt:lpstr>Еден или повеќе провајдери на услугите</vt:lpstr>
      <vt:lpstr> Член 17 - Експедитивна конзервација и делумно обелоденување на податоците за сообраќајот </vt:lpstr>
      <vt:lpstr>Експедитивно обелоденување на доволно податоци за сообраќајот</vt:lpstr>
      <vt:lpstr>PowerPoint Presentation</vt:lpstr>
      <vt:lpstr>Член 19 - Налог за доставување </vt:lpstr>
      <vt:lpstr>Член 19 - Налог за доставување </vt:lpstr>
      <vt:lpstr>Член 19 - Налог за доставување </vt:lpstr>
      <vt:lpstr>Надлежни органи</vt:lpstr>
      <vt:lpstr>Член 19 - Налог за доставување </vt:lpstr>
      <vt:lpstr>Лице на нејзина територија</vt:lpstr>
      <vt:lpstr>Член 19 - Налог за доставување </vt:lpstr>
      <vt:lpstr>Одредени компјутерски податоци</vt:lpstr>
      <vt:lpstr>Член 19 - Налог за доставување </vt:lpstr>
      <vt:lpstr>Поседување или контрола</vt:lpstr>
      <vt:lpstr>Член 19 - Налог за доставување </vt:lpstr>
      <vt:lpstr>Сочувани во компјутерскиот системи</vt:lpstr>
      <vt:lpstr>Член 19 - Налог за доставување </vt:lpstr>
      <vt:lpstr>Провајдер на услуги</vt:lpstr>
      <vt:lpstr>Член 19 - Налог за доставување </vt:lpstr>
      <vt:lpstr>Нудење услуги на територијата</vt:lpstr>
      <vt:lpstr>Член 19 - Налог за доставување </vt:lpstr>
      <vt:lpstr>Информации за претплатникот</vt:lpstr>
      <vt:lpstr>Информации за претплатникот</vt:lpstr>
      <vt:lpstr>Член 19 - Налог за доставување </vt:lpstr>
      <vt:lpstr>Кои се однесуваат на таквите услуги</vt:lpstr>
      <vt:lpstr>Член 19 - Налог за доставување </vt:lpstr>
      <vt:lpstr>Поседување или контрола</vt:lpstr>
      <vt:lpstr>PowerPoint Presentation</vt:lpstr>
      <vt:lpstr>PowerPoint Presentation</vt:lpstr>
      <vt:lpstr>PowerPoint Presentation</vt:lpstr>
      <vt:lpstr>PowerPoint Presentation</vt:lpstr>
      <vt:lpstr>Член 19 Експедитивно зачувување на складираните компјутерски податоци </vt:lpstr>
      <vt:lpstr>Член 19 Експедитивно зачувување на складираните компјутерски податоци </vt:lpstr>
      <vt:lpstr>Член 19 Експедитивно зачувување на складираните компјутерски податоци </vt:lpstr>
      <vt:lpstr>Член 19 Експедитивно зачувување на складираните компјутерски податоци </vt:lpstr>
      <vt:lpstr>Член 19 Експедитивно зачувување на складираните компјутерски податоци </vt:lpstr>
      <vt:lpstr>Надлежни органи</vt:lpstr>
      <vt:lpstr>Член 19 Експедитивно зачувување на складираните компјутерски податоци </vt:lpstr>
      <vt:lpstr>Претрес или сличен пристап</vt:lpstr>
      <vt:lpstr>Член 19 Експедитивно зачувување на складираните компјутерски податоци </vt:lpstr>
      <vt:lpstr>Компјутерски систем или медиум за чување компјутерски податоци</vt:lpstr>
      <vt:lpstr>Член 19 Експедитивно зачувување на складираните компјутерски податоци </vt:lpstr>
      <vt:lpstr>Проширен претрес или сличен пристап</vt:lpstr>
      <vt:lpstr>Член 19 Експедитивно зачувување на складираните компјутерски податоци </vt:lpstr>
      <vt:lpstr>Надлежни органи</vt:lpstr>
      <vt:lpstr>Член 19 Експедитивно зачувување на складираните компјутерски податоци </vt:lpstr>
      <vt:lpstr>Заплена или слично обезбедување </vt:lpstr>
      <vt:lpstr>Член 19 Експедитивно зачувување на складираните компјутерски податоци </vt:lpstr>
      <vt:lpstr>Правење и задржување копија</vt:lpstr>
      <vt:lpstr>Член 19 Експедитивно зачувување на складираните компјутерски податоци </vt:lpstr>
      <vt:lpstr>Одржување на интегритетот</vt:lpstr>
      <vt:lpstr>Член 19 Експедитивно зачувување на складираните компјутерски податоци </vt:lpstr>
      <vt:lpstr>Податоците са се направат непристапни или да се отстранат </vt:lpstr>
      <vt:lpstr>Член 19 Експедитивно зачувување на складираните компјутерски податоци </vt:lpstr>
      <vt:lpstr>Наредба на лица да чуваат податоци</vt:lpstr>
      <vt:lpstr>PowerPoint Presentation</vt:lpstr>
      <vt:lpstr>Член 20 Собирање податоци за сообраќајот во реално време</vt:lpstr>
      <vt:lpstr>Член 20 Собирање податоци за сообраќајот во реално време</vt:lpstr>
      <vt:lpstr>Член 20 Собирање податоци за сообраќајот во реално време</vt:lpstr>
      <vt:lpstr>Член 20 Собирање податоци за сообраќајот во реално време</vt:lpstr>
      <vt:lpstr>Надлежни органи</vt:lpstr>
      <vt:lpstr>Член 20 Собирање податоци за сообраќајот во реално време</vt:lpstr>
      <vt:lpstr>Собирање или снимање со примена на технички средства </vt:lpstr>
      <vt:lpstr>Член 20 Собирање податоци за сообраќајот во реално време</vt:lpstr>
      <vt:lpstr>Да го принудат провајдерот на услуги</vt:lpstr>
      <vt:lpstr>Член 20 Собирање податоци за сообраќајот во реално време</vt:lpstr>
      <vt:lpstr>Дефинирани комуникации</vt:lpstr>
      <vt:lpstr>Член 20 Собирање податоци за сообраќајот во реално време</vt:lpstr>
      <vt:lpstr>Други мерки</vt:lpstr>
      <vt:lpstr>Член 20 Собирање податоци за сообраќајот во реално време</vt:lpstr>
      <vt:lpstr>Обврзување на провајдерот на услугите да ги чува мерките во тајност </vt:lpstr>
      <vt:lpstr>PowerPoint Presentation</vt:lpstr>
      <vt:lpstr>Член 21 Пресретнување на содржински податоци</vt:lpstr>
      <vt:lpstr>Член 21 Пресретнување на содржински податоци</vt:lpstr>
      <vt:lpstr>Член 21 Пресретнување на содржински податоци</vt:lpstr>
      <vt:lpstr>Член 21 Пресретнување на содржински податоци</vt:lpstr>
      <vt:lpstr>Надлежни органи</vt:lpstr>
      <vt:lpstr>Член 21 Пресретнување на содржински податоци</vt:lpstr>
      <vt:lpstr>Собирање или снимање со примена на технички средства </vt:lpstr>
      <vt:lpstr>Член 21 Пресретнување на содржински податоци</vt:lpstr>
      <vt:lpstr>Да го принудат провајдерот на услуги</vt:lpstr>
      <vt:lpstr>Член 21 Пресретнување на содржински податоци</vt:lpstr>
      <vt:lpstr>Дефинирани комуникации</vt:lpstr>
      <vt:lpstr>Член 21 Пресретнување на содржински податоци</vt:lpstr>
      <vt:lpstr>Други мерки</vt:lpstr>
      <vt:lpstr>Член 21 Пресретнување на содржински податоци</vt:lpstr>
      <vt:lpstr>Обврзување на провајдерот на услугите да ги чува мерките во тајност </vt:lpstr>
      <vt:lpstr>PowerPoint Presentation</vt:lpstr>
      <vt:lpstr>Втор дел Втор делУслови и заштитни механизми содржани во Конвенцијата од Будимпешта </vt:lpstr>
      <vt:lpstr>Член 15 став 1 Услови и заштитни мерки Услови и заштитни механизми </vt:lpstr>
      <vt:lpstr>Член 15 став 1 Услови и заштитни мерки Услови и заштитни механизми </vt:lpstr>
      <vt:lpstr>Права кои ги гарантираат ЕКЧП и МПГПП</vt:lpstr>
      <vt:lpstr>Член 15 став 2 Услови и заштитни мерки Услови и заштитни механизми </vt:lpstr>
      <vt:lpstr>Услови и заштитни мерки според Европската конвенција за човекови права</vt:lpstr>
      <vt:lpstr>Втор дел - Annex Услови и заштитни мерки според Европската конвенција за човекови права</vt:lpstr>
      <vt:lpstr>Услови и заштитни мерки според Европската конвенција за човекови права</vt:lpstr>
      <vt:lpstr>Услови и заштитни мерки според Европската конвенција за човекови права</vt:lpstr>
      <vt:lpstr>Услови и заштитни мерки според Европската конвенција за човекови права</vt:lpstr>
      <vt:lpstr>Услови и заштитни мерки според Европската конвенција за човекови права</vt:lpstr>
      <vt:lpstr>Услови и заштитни мерки според Европската конвенција за човекови права</vt:lpstr>
      <vt:lpstr>Услови и заштитни мерки според Европската конвенција за човекови права</vt:lpstr>
      <vt:lpstr>Услови и заштитни мерки според Европската конвенција за човекови права</vt:lpstr>
      <vt:lpstr>PowerPoint Presentation</vt:lpstr>
      <vt:lpstr>Оваа презентација има три дела: Резиме</vt:lpstr>
      <vt:lpstr>Резиме</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Nigel Jones</dc:creator>
  <cp:lastModifiedBy>Alkemist</cp:lastModifiedBy>
  <cp:revision>482</cp:revision>
  <dcterms:created xsi:type="dcterms:W3CDTF">2012-01-28T17:11:27Z</dcterms:created>
  <dcterms:modified xsi:type="dcterms:W3CDTF">2017-11-09T17:43:25Z</dcterms:modified>
</cp:coreProperties>
</file>